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6"/>
  </p:notesMasterIdLst>
  <p:handoutMasterIdLst>
    <p:handoutMasterId r:id="rId77"/>
  </p:handoutMasterIdLst>
  <p:sldIdLst>
    <p:sldId id="533" r:id="rId2"/>
    <p:sldId id="583" r:id="rId3"/>
    <p:sldId id="584" r:id="rId4"/>
    <p:sldId id="670" r:id="rId5"/>
    <p:sldId id="585" r:id="rId6"/>
    <p:sldId id="586" r:id="rId7"/>
    <p:sldId id="671" r:id="rId8"/>
    <p:sldId id="672" r:id="rId9"/>
    <p:sldId id="588" r:id="rId10"/>
    <p:sldId id="589" r:id="rId11"/>
    <p:sldId id="590" r:id="rId12"/>
    <p:sldId id="591" r:id="rId13"/>
    <p:sldId id="607" r:id="rId14"/>
    <p:sldId id="608" r:id="rId15"/>
    <p:sldId id="609" r:id="rId16"/>
    <p:sldId id="610" r:id="rId17"/>
    <p:sldId id="611" r:id="rId18"/>
    <p:sldId id="612" r:id="rId19"/>
    <p:sldId id="613" r:id="rId20"/>
    <p:sldId id="614" r:id="rId21"/>
    <p:sldId id="615" r:id="rId22"/>
    <p:sldId id="616" r:id="rId23"/>
    <p:sldId id="592" r:id="rId24"/>
    <p:sldId id="595" r:id="rId25"/>
    <p:sldId id="597" r:id="rId26"/>
    <p:sldId id="596" r:id="rId27"/>
    <p:sldId id="598" r:id="rId28"/>
    <p:sldId id="600" r:id="rId29"/>
    <p:sldId id="599" r:id="rId30"/>
    <p:sldId id="601" r:id="rId31"/>
    <p:sldId id="602" r:id="rId32"/>
    <p:sldId id="603" r:id="rId33"/>
    <p:sldId id="593" r:id="rId34"/>
    <p:sldId id="605" r:id="rId35"/>
    <p:sldId id="617" r:id="rId36"/>
    <p:sldId id="665" r:id="rId37"/>
    <p:sldId id="647" r:id="rId38"/>
    <p:sldId id="648" r:id="rId39"/>
    <p:sldId id="649" r:id="rId40"/>
    <p:sldId id="650" r:id="rId41"/>
    <p:sldId id="604" r:id="rId42"/>
    <p:sldId id="618" r:id="rId43"/>
    <p:sldId id="619" r:id="rId44"/>
    <p:sldId id="622" r:id="rId45"/>
    <p:sldId id="620" r:id="rId46"/>
    <p:sldId id="624" r:id="rId47"/>
    <p:sldId id="627" r:id="rId48"/>
    <p:sldId id="668" r:id="rId49"/>
    <p:sldId id="669" r:id="rId50"/>
    <p:sldId id="631" r:id="rId51"/>
    <p:sldId id="633" r:id="rId52"/>
    <p:sldId id="636" r:id="rId53"/>
    <p:sldId id="634" r:id="rId54"/>
    <p:sldId id="644" r:id="rId55"/>
    <p:sldId id="635" r:id="rId56"/>
    <p:sldId id="637" r:id="rId57"/>
    <p:sldId id="638" r:id="rId58"/>
    <p:sldId id="639" r:id="rId59"/>
    <p:sldId id="640" r:id="rId60"/>
    <p:sldId id="645" r:id="rId61"/>
    <p:sldId id="646" r:id="rId62"/>
    <p:sldId id="641" r:id="rId63"/>
    <p:sldId id="642" r:id="rId64"/>
    <p:sldId id="643" r:id="rId65"/>
    <p:sldId id="632" r:id="rId66"/>
    <p:sldId id="651" r:id="rId67"/>
    <p:sldId id="652" r:id="rId68"/>
    <p:sldId id="654" r:id="rId69"/>
    <p:sldId id="655" r:id="rId70"/>
    <p:sldId id="656" r:id="rId71"/>
    <p:sldId id="673" r:id="rId72"/>
    <p:sldId id="628" r:id="rId73"/>
    <p:sldId id="629" r:id="rId74"/>
    <p:sldId id="630" r:id="rId75"/>
  </p:sldIdLst>
  <p:sldSz cx="9144000" cy="6858000" type="screen4x3"/>
  <p:notesSz cx="6708775" cy="9774238"/>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4">
          <p15:clr>
            <a:srgbClr val="A4A3A4"/>
          </p15:clr>
        </p15:guide>
        <p15:guide id="2" pos="5759">
          <p15:clr>
            <a:srgbClr val="A4A3A4"/>
          </p15:clr>
        </p15:guide>
      </p15:sldGuideLst>
    </p:ext>
    <p:ext uri="{2D200454-40CA-4A62-9FC3-DE9A4176ACB9}">
      <p15:notesGuideLst xmlns:p15="http://schemas.microsoft.com/office/powerpoint/2012/main">
        <p15:guide id="1" orient="horz" pos="3079">
          <p15:clr>
            <a:srgbClr val="A4A3A4"/>
          </p15:clr>
        </p15:guide>
        <p15:guide id="2" pos="21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00FF00"/>
    <a:srgbClr val="66FF66"/>
    <a:srgbClr val="FFFFCC"/>
    <a:srgbClr val="CCFFCC"/>
    <a:srgbClr val="CCFFFF"/>
    <a:srgbClr val="CCEC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9" autoAdjust="0"/>
    <p:restoredTop sz="90929"/>
  </p:normalViewPr>
  <p:slideViewPr>
    <p:cSldViewPr>
      <p:cViewPr varScale="1">
        <p:scale>
          <a:sx n="77" d="100"/>
          <a:sy n="77" d="100"/>
        </p:scale>
        <p:origin x="1385" y="36"/>
      </p:cViewPr>
      <p:guideLst>
        <p:guide orient="horz" pos="144"/>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636"/>
    </p:cViewPr>
  </p:sorterViewPr>
  <p:notesViewPr>
    <p:cSldViewPr>
      <p:cViewPr varScale="1">
        <p:scale>
          <a:sx n="83" d="100"/>
          <a:sy n="83" d="100"/>
        </p:scale>
        <p:origin x="-1866" y="-90"/>
      </p:cViewPr>
      <p:guideLst>
        <p:guide orient="horz" pos="3079"/>
        <p:guide pos="211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bwMode="auto">
          <a:xfrm>
            <a:off x="0" y="0"/>
            <a:ext cx="2924175" cy="482600"/>
          </a:xfrm>
          <a:prstGeom prst="rect">
            <a:avLst/>
          </a:prstGeom>
          <a:noFill/>
          <a:ln>
            <a:noFill/>
          </a:ln>
          <a:effectLst/>
          <a:extLst/>
        </p:spPr>
        <p:txBody>
          <a:bodyPr vert="horz" wrap="square" lIns="90014" tIns="45007" rIns="90014" bIns="45007" numCol="1" anchor="t" anchorCtr="0" compatLnSpc="1">
            <a:prstTxWarp prst="textNoShape">
              <a:avLst/>
            </a:prstTxWarp>
          </a:bodyPr>
          <a:lstStyle>
            <a:lvl1pPr defTabSz="900113" eaLnBrk="0" hangingPunct="0">
              <a:defRPr sz="1200">
                <a:ea typeface="+mn-ea"/>
              </a:defRPr>
            </a:lvl1pPr>
          </a:lstStyle>
          <a:p>
            <a:pPr>
              <a:defRPr/>
            </a:pPr>
            <a:endParaRPr lang="en-US" altLang="zh-CN"/>
          </a:p>
        </p:txBody>
      </p:sp>
      <p:sp>
        <p:nvSpPr>
          <p:cNvPr id="231427" name="Rectangle 3"/>
          <p:cNvSpPr>
            <a:spLocks noGrp="1" noChangeArrowheads="1"/>
          </p:cNvSpPr>
          <p:nvPr>
            <p:ph type="dt" sz="quarter" idx="1"/>
          </p:nvPr>
        </p:nvSpPr>
        <p:spPr bwMode="auto">
          <a:xfrm>
            <a:off x="3802063" y="0"/>
            <a:ext cx="2925762" cy="482600"/>
          </a:xfrm>
          <a:prstGeom prst="rect">
            <a:avLst/>
          </a:prstGeom>
          <a:noFill/>
          <a:ln>
            <a:noFill/>
          </a:ln>
          <a:effectLst/>
          <a:extLst/>
        </p:spPr>
        <p:txBody>
          <a:bodyPr vert="horz" wrap="square" lIns="90014" tIns="45007" rIns="90014" bIns="45007" numCol="1" anchor="t" anchorCtr="0" compatLnSpc="1">
            <a:prstTxWarp prst="textNoShape">
              <a:avLst/>
            </a:prstTxWarp>
          </a:bodyPr>
          <a:lstStyle>
            <a:lvl1pPr algn="r" defTabSz="900113" eaLnBrk="0" hangingPunct="0">
              <a:defRPr sz="1200">
                <a:ea typeface="+mn-ea"/>
              </a:defRPr>
            </a:lvl1pPr>
          </a:lstStyle>
          <a:p>
            <a:pPr>
              <a:defRPr/>
            </a:pPr>
            <a:endParaRPr lang="en-US" altLang="zh-CN"/>
          </a:p>
        </p:txBody>
      </p:sp>
      <p:sp>
        <p:nvSpPr>
          <p:cNvPr id="231428" name="Rectangle 4"/>
          <p:cNvSpPr>
            <a:spLocks noGrp="1" noChangeArrowheads="1"/>
          </p:cNvSpPr>
          <p:nvPr>
            <p:ph type="ftr" sz="quarter" idx="2"/>
          </p:nvPr>
        </p:nvSpPr>
        <p:spPr bwMode="auto">
          <a:xfrm>
            <a:off x="0" y="9307513"/>
            <a:ext cx="2924175" cy="482600"/>
          </a:xfrm>
          <a:prstGeom prst="rect">
            <a:avLst/>
          </a:prstGeom>
          <a:noFill/>
          <a:ln>
            <a:noFill/>
          </a:ln>
          <a:effectLst/>
          <a:extLst/>
        </p:spPr>
        <p:txBody>
          <a:bodyPr vert="horz" wrap="square" lIns="90014" tIns="45007" rIns="90014" bIns="45007" numCol="1" anchor="b" anchorCtr="0" compatLnSpc="1">
            <a:prstTxWarp prst="textNoShape">
              <a:avLst/>
            </a:prstTxWarp>
          </a:bodyPr>
          <a:lstStyle>
            <a:lvl1pPr defTabSz="900113" eaLnBrk="0" hangingPunct="0">
              <a:defRPr sz="1200">
                <a:ea typeface="+mn-ea"/>
              </a:defRPr>
            </a:lvl1pPr>
          </a:lstStyle>
          <a:p>
            <a:pPr>
              <a:defRPr/>
            </a:pPr>
            <a:endParaRPr lang="en-US" altLang="zh-CN"/>
          </a:p>
        </p:txBody>
      </p:sp>
      <p:sp>
        <p:nvSpPr>
          <p:cNvPr id="231429" name="Rectangle 5"/>
          <p:cNvSpPr>
            <a:spLocks noGrp="1" noChangeArrowheads="1"/>
          </p:cNvSpPr>
          <p:nvPr>
            <p:ph type="sldNum" sz="quarter" idx="3"/>
          </p:nvPr>
        </p:nvSpPr>
        <p:spPr bwMode="auto">
          <a:xfrm>
            <a:off x="3802063" y="9307513"/>
            <a:ext cx="2925762" cy="482600"/>
          </a:xfrm>
          <a:prstGeom prst="rect">
            <a:avLst/>
          </a:prstGeom>
          <a:noFill/>
          <a:ln>
            <a:noFill/>
          </a:ln>
          <a:effectLst/>
          <a:extLst/>
        </p:spPr>
        <p:txBody>
          <a:bodyPr vert="horz" wrap="square" lIns="90014" tIns="45007" rIns="90014" bIns="45007" numCol="1" anchor="b" anchorCtr="0" compatLnSpc="1">
            <a:prstTxWarp prst="textNoShape">
              <a:avLst/>
            </a:prstTxWarp>
          </a:bodyPr>
          <a:lstStyle>
            <a:lvl1pPr algn="r" defTabSz="900113" eaLnBrk="0" hangingPunct="0">
              <a:defRPr sz="1200"/>
            </a:lvl1pPr>
          </a:lstStyle>
          <a:p>
            <a:fld id="{348A6862-9BD8-434A-A8B1-A7A454D1F019}"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06713" cy="488950"/>
          </a:xfrm>
          <a:prstGeom prst="rect">
            <a:avLst/>
          </a:prstGeom>
          <a:noFill/>
          <a:ln>
            <a:noFill/>
          </a:ln>
          <a:effectLst/>
          <a:extLst/>
        </p:spPr>
        <p:txBody>
          <a:bodyPr vert="horz" wrap="square" lIns="91534" tIns="45768" rIns="91534" bIns="45768" numCol="1" anchor="t" anchorCtr="0" compatLnSpc="1">
            <a:prstTxWarp prst="textNoShape">
              <a:avLst/>
            </a:prstTxWarp>
          </a:bodyPr>
          <a:lstStyle>
            <a:lvl1pPr defTabSz="915988" eaLnBrk="0" hangingPunct="0">
              <a:defRPr sz="1200">
                <a:ea typeface="+mn-ea"/>
              </a:defRPr>
            </a:lvl1pPr>
          </a:lstStyle>
          <a:p>
            <a:pPr>
              <a:defRPr/>
            </a:pPr>
            <a:endParaRPr lang="en-US" altLang="zh-CN"/>
          </a:p>
        </p:txBody>
      </p:sp>
      <p:sp>
        <p:nvSpPr>
          <p:cNvPr id="58371" name="Rectangle 3"/>
          <p:cNvSpPr>
            <a:spLocks noGrp="1" noChangeArrowheads="1"/>
          </p:cNvSpPr>
          <p:nvPr>
            <p:ph type="dt" idx="1"/>
          </p:nvPr>
        </p:nvSpPr>
        <p:spPr bwMode="auto">
          <a:xfrm>
            <a:off x="3802063" y="0"/>
            <a:ext cx="2906712" cy="488950"/>
          </a:xfrm>
          <a:prstGeom prst="rect">
            <a:avLst/>
          </a:prstGeom>
          <a:noFill/>
          <a:ln>
            <a:noFill/>
          </a:ln>
          <a:effectLst/>
          <a:extLst/>
        </p:spPr>
        <p:txBody>
          <a:bodyPr vert="horz" wrap="square" lIns="91534" tIns="45768" rIns="91534" bIns="45768" numCol="1" anchor="t" anchorCtr="0" compatLnSpc="1">
            <a:prstTxWarp prst="textNoShape">
              <a:avLst/>
            </a:prstTxWarp>
          </a:bodyPr>
          <a:lstStyle>
            <a:lvl1pPr algn="r" defTabSz="915988" eaLnBrk="0" hangingPunct="0">
              <a:defRPr sz="1200">
                <a:ea typeface="+mn-ea"/>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911225" y="733425"/>
            <a:ext cx="4887913" cy="3665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893763" y="4641850"/>
            <a:ext cx="4921250" cy="4398963"/>
          </a:xfrm>
          <a:prstGeom prst="rect">
            <a:avLst/>
          </a:prstGeom>
          <a:noFill/>
          <a:ln>
            <a:noFill/>
          </a:ln>
          <a:effectLst/>
          <a:extLst/>
        </p:spPr>
        <p:txBody>
          <a:bodyPr vert="horz" wrap="square" lIns="91534" tIns="45768" rIns="91534" bIns="4576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8374" name="Rectangle 6"/>
          <p:cNvSpPr>
            <a:spLocks noGrp="1" noChangeArrowheads="1"/>
          </p:cNvSpPr>
          <p:nvPr>
            <p:ph type="ftr" sz="quarter" idx="4"/>
          </p:nvPr>
        </p:nvSpPr>
        <p:spPr bwMode="auto">
          <a:xfrm>
            <a:off x="0" y="9285288"/>
            <a:ext cx="2906713" cy="488950"/>
          </a:xfrm>
          <a:prstGeom prst="rect">
            <a:avLst/>
          </a:prstGeom>
          <a:noFill/>
          <a:ln>
            <a:noFill/>
          </a:ln>
          <a:effectLst/>
          <a:extLst/>
        </p:spPr>
        <p:txBody>
          <a:bodyPr vert="horz" wrap="square" lIns="91534" tIns="45768" rIns="91534" bIns="45768" numCol="1" anchor="b" anchorCtr="0" compatLnSpc="1">
            <a:prstTxWarp prst="textNoShape">
              <a:avLst/>
            </a:prstTxWarp>
          </a:bodyPr>
          <a:lstStyle>
            <a:lvl1pPr defTabSz="915988" eaLnBrk="0" hangingPunct="0">
              <a:defRPr sz="1200">
                <a:ea typeface="+mn-ea"/>
              </a:defRPr>
            </a:lvl1pPr>
          </a:lstStyle>
          <a:p>
            <a:pPr>
              <a:defRPr/>
            </a:pPr>
            <a:endParaRPr lang="en-US" altLang="zh-CN"/>
          </a:p>
        </p:txBody>
      </p:sp>
      <p:sp>
        <p:nvSpPr>
          <p:cNvPr id="58375" name="Rectangle 7"/>
          <p:cNvSpPr>
            <a:spLocks noGrp="1" noChangeArrowheads="1"/>
          </p:cNvSpPr>
          <p:nvPr>
            <p:ph type="sldNum" sz="quarter" idx="5"/>
          </p:nvPr>
        </p:nvSpPr>
        <p:spPr bwMode="auto">
          <a:xfrm>
            <a:off x="3802063" y="9285288"/>
            <a:ext cx="2906712" cy="488950"/>
          </a:xfrm>
          <a:prstGeom prst="rect">
            <a:avLst/>
          </a:prstGeom>
          <a:noFill/>
          <a:ln>
            <a:noFill/>
          </a:ln>
          <a:effectLst/>
          <a:extLst/>
        </p:spPr>
        <p:txBody>
          <a:bodyPr vert="horz" wrap="square" lIns="91534" tIns="45768" rIns="91534" bIns="45768" numCol="1" anchor="b" anchorCtr="0" compatLnSpc="1">
            <a:prstTxWarp prst="textNoShape">
              <a:avLst/>
            </a:prstTxWarp>
          </a:bodyPr>
          <a:lstStyle>
            <a:lvl1pPr algn="r" defTabSz="915988" eaLnBrk="0" hangingPunct="0">
              <a:defRPr sz="1200"/>
            </a:lvl1pPr>
          </a:lstStyle>
          <a:p>
            <a:fld id="{6F0A703B-285C-4A51-9229-53D256FD7874}"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6725"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35038"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401763"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70075"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339103A8-9AD6-4FD7-ABEA-B0D281045A0B}"/>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47E3CE2D-B52E-42B5-8F29-D3979A05EC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168536ED-E8D9-43B8-A119-FAD8DBD657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宋体" panose="02010600030101010101" pitchFamily="2" charset="-122"/>
              </a:defRPr>
            </a:lvl1pPr>
            <a:lvl2pPr marL="742950" indent="-285750" defTabSz="915988">
              <a:defRPr sz="2400">
                <a:solidFill>
                  <a:schemeClr val="tx1"/>
                </a:solidFill>
                <a:latin typeface="Times New Roman" panose="02020603050405020304" pitchFamily="18" charset="0"/>
                <a:ea typeface="宋体" panose="02010600030101010101" pitchFamily="2" charset="-122"/>
              </a:defRPr>
            </a:lvl2pPr>
            <a:lvl3pPr marL="1143000" indent="-228600" defTabSz="915988">
              <a:defRPr sz="2400">
                <a:solidFill>
                  <a:schemeClr val="tx1"/>
                </a:solidFill>
                <a:latin typeface="Times New Roman" panose="02020603050405020304" pitchFamily="18" charset="0"/>
                <a:ea typeface="宋体" panose="02010600030101010101" pitchFamily="2" charset="-122"/>
              </a:defRPr>
            </a:lvl3pPr>
            <a:lvl4pPr marL="1600200" indent="-228600" defTabSz="915988">
              <a:defRPr sz="2400">
                <a:solidFill>
                  <a:schemeClr val="tx1"/>
                </a:solidFill>
                <a:latin typeface="Times New Roman" panose="02020603050405020304" pitchFamily="18" charset="0"/>
                <a:ea typeface="宋体" panose="02010600030101010101" pitchFamily="2" charset="-122"/>
              </a:defRPr>
            </a:lvl4pPr>
            <a:lvl5pPr marL="2057400" indent="-228600" defTabSz="915988">
              <a:defRPr sz="2400">
                <a:solidFill>
                  <a:schemeClr val="tx1"/>
                </a:solidFill>
                <a:latin typeface="Times New Roman" panose="02020603050405020304" pitchFamily="18" charset="0"/>
                <a:ea typeface="宋体" panose="02010600030101010101" pitchFamily="2" charset="-122"/>
              </a:defRPr>
            </a:lvl5pPr>
            <a:lvl6pPr marL="25146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2ADEBE5-C227-4180-BE9E-0958CA5F1FAB}" type="slidenum">
              <a:rPr lang="zh-CN" altLang="en-US" sz="1200" smtClean="0"/>
              <a:pPr/>
              <a:t>4</a:t>
            </a:fld>
            <a:endParaRPr lang="en-US" altLang="zh-CN" sz="1200"/>
          </a:p>
        </p:txBody>
      </p:sp>
    </p:spTree>
    <p:extLst>
      <p:ext uri="{BB962C8B-B14F-4D97-AF65-F5344CB8AC3E}">
        <p14:creationId xmlns:p14="http://schemas.microsoft.com/office/powerpoint/2010/main" val="307893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10</a:t>
            </a:fld>
            <a:endParaRPr lang="en-US" altLang="zh-CN"/>
          </a:p>
        </p:txBody>
      </p:sp>
    </p:spTree>
    <p:extLst>
      <p:ext uri="{BB962C8B-B14F-4D97-AF65-F5344CB8AC3E}">
        <p14:creationId xmlns:p14="http://schemas.microsoft.com/office/powerpoint/2010/main" val="310507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ln w="22225">
            <a:miter lim="800000"/>
            <a:headEnd type="none" w="sm" len="sm"/>
            <a:tailEnd type="none" w="lg" len="med"/>
          </a:ln>
        </p:spPr>
        <p:txBody>
          <a:bodyPr/>
          <a:lstStyle>
            <a:lvl1pPr defTabSz="9159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9159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9159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9159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9159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59FB32B-4320-47EB-8B54-A035FB22D2E6}" type="slidenum">
              <a:rPr lang="zh-CN" altLang="en-US" sz="1200"/>
              <a:pPr/>
              <a:t>25</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480852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47</a:t>
            </a:fld>
            <a:endParaRPr lang="en-US" altLang="zh-CN"/>
          </a:p>
        </p:txBody>
      </p:sp>
    </p:spTree>
    <p:extLst>
      <p:ext uri="{BB962C8B-B14F-4D97-AF65-F5344CB8AC3E}">
        <p14:creationId xmlns:p14="http://schemas.microsoft.com/office/powerpoint/2010/main" val="357182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49</a:t>
            </a:fld>
            <a:endParaRPr lang="en-US" altLang="zh-CN"/>
          </a:p>
        </p:txBody>
      </p:sp>
    </p:spTree>
    <p:extLst>
      <p:ext uri="{BB962C8B-B14F-4D97-AF65-F5344CB8AC3E}">
        <p14:creationId xmlns:p14="http://schemas.microsoft.com/office/powerpoint/2010/main" val="240097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134635052"/>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106864693"/>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457200"/>
            <a:ext cx="18859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457200"/>
            <a:ext cx="55054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55010903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98"/>
          <p:cNvSpPr>
            <a:spLocks noChangeArrowheads="1"/>
          </p:cNvSpPr>
          <p:nvPr userDrawn="1"/>
        </p:nvSpPr>
        <p:spPr bwMode="auto">
          <a:xfrm>
            <a:off x="8885238" y="6426200"/>
            <a:ext cx="144462" cy="431800"/>
          </a:xfrm>
          <a:prstGeom prst="rect">
            <a:avLst/>
          </a:prstGeom>
          <a:solidFill>
            <a:srgbClr val="8ABC1D"/>
          </a:solidFill>
          <a:ln>
            <a:noFill/>
          </a:ln>
          <a:extLst/>
        </p:spPr>
        <p:txBody>
          <a:bodyPr anchor="ct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algn="ctr">
              <a:buFont typeface="Arial" charset="0"/>
              <a:buNone/>
              <a:defRPr/>
            </a:pPr>
            <a:endParaRPr lang="zh-CN" altLang="zh-CN">
              <a:solidFill>
                <a:srgbClr val="FFFFFF"/>
              </a:solidFill>
            </a:endParaRPr>
          </a:p>
        </p:txBody>
      </p:sp>
      <p:sp>
        <p:nvSpPr>
          <p:cNvPr id="5" name="矩形 99"/>
          <p:cNvSpPr>
            <a:spLocks noChangeArrowheads="1"/>
          </p:cNvSpPr>
          <p:nvPr userDrawn="1"/>
        </p:nvSpPr>
        <p:spPr bwMode="auto">
          <a:xfrm>
            <a:off x="9024938" y="6426200"/>
            <a:ext cx="144462" cy="431800"/>
          </a:xfrm>
          <a:prstGeom prst="rect">
            <a:avLst/>
          </a:prstGeom>
          <a:solidFill>
            <a:srgbClr val="00517A"/>
          </a:solidFill>
          <a:ln>
            <a:noFill/>
          </a:ln>
          <a:extLst/>
        </p:spPr>
        <p:txBody>
          <a:bodyPr anchor="ct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algn="ctr">
              <a:buFont typeface="Arial" charset="0"/>
              <a:buNone/>
              <a:defRPr/>
            </a:pPr>
            <a:endParaRPr lang="zh-CN" altLang="zh-CN">
              <a:solidFill>
                <a:srgbClr val="FFFFFF"/>
              </a:solidFill>
            </a:endParaRPr>
          </a:p>
        </p:txBody>
      </p:sp>
      <p:sp>
        <p:nvSpPr>
          <p:cNvPr id="2" name="标题 1"/>
          <p:cNvSpPr>
            <a:spLocks noGrp="1"/>
          </p:cNvSpPr>
          <p:nvPr>
            <p:ph type="title"/>
          </p:nvPr>
        </p:nvSpPr>
        <p:spPr>
          <a:xfrm>
            <a:off x="971600" y="404664"/>
            <a:ext cx="7543800" cy="914400"/>
          </a:xfrm>
        </p:spPr>
        <p:txBody>
          <a:bodyPr/>
          <a:lstStyle>
            <a:lvl1pPr>
              <a:defRPr baseline="0">
                <a:ea typeface="华文仿宋"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ea typeface="华文仿宋" panose="02010600040101010101" pitchFamily="2" charset="-122"/>
              </a:defRPr>
            </a:lvl1pPr>
            <a:lvl2pPr>
              <a:defRPr baseline="0">
                <a:ea typeface="华文仿宋" panose="02010600040101010101" pitchFamily="2" charset="-122"/>
              </a:defRPr>
            </a:lvl2pPr>
            <a:lvl3pPr>
              <a:defRPr baseline="0">
                <a:ea typeface="华文仿宋" panose="02010600040101010101" pitchFamily="2" charset="-122"/>
              </a:defRPr>
            </a:lvl3pPr>
            <a:lvl4pPr>
              <a:defRPr baseline="0">
                <a:ea typeface="华文仿宋" panose="02010600040101010101" pitchFamily="2" charset="-122"/>
              </a:defRPr>
            </a:lvl4pPr>
            <a:lvl5pPr>
              <a:defRPr baseline="0">
                <a:ea typeface="华文仿宋" panose="020106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2"/>
          <p:cNvSpPr>
            <a:spLocks noGrp="1" noChangeArrowheads="1"/>
          </p:cNvSpPr>
          <p:nvPr>
            <p:ph type="dt" sz="half" idx="10"/>
          </p:nvPr>
        </p:nvSpPr>
        <p:spPr/>
        <p:txBody>
          <a:bodyPr/>
          <a:lstStyle>
            <a:lvl1pPr>
              <a:defRPr/>
            </a:lvl1pPr>
          </a:lstStyle>
          <a:p>
            <a:pPr>
              <a:defRPr/>
            </a:pPr>
            <a:endParaRPr lang="zh-CN" altLang="en-US"/>
          </a:p>
        </p:txBody>
      </p:sp>
      <p:sp>
        <p:nvSpPr>
          <p:cNvPr id="7" name="Rectangle 3"/>
          <p:cNvSpPr>
            <a:spLocks noGrp="1" noChangeArrowheads="1"/>
          </p:cNvSpPr>
          <p:nvPr>
            <p:ph type="ftr" sz="quarter" idx="11"/>
          </p:nvPr>
        </p:nvSpPr>
        <p:spPr/>
        <p:txBody>
          <a:bodyPr/>
          <a:lstStyle>
            <a:lvl1pPr>
              <a:defRPr/>
            </a:lvl1pPr>
          </a:lstStyle>
          <a:p>
            <a:pPr>
              <a:defRPr/>
            </a:pPr>
            <a:endParaRPr lang="zh-CN" altLang="en-US"/>
          </a:p>
        </p:txBody>
      </p:sp>
      <p:sp>
        <p:nvSpPr>
          <p:cNvPr id="8" name="Rectangle 4"/>
          <p:cNvSpPr>
            <a:spLocks noGrp="1" noChangeArrowheads="1"/>
          </p:cNvSpPr>
          <p:nvPr>
            <p:ph type="sldNum"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461226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36587842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676400"/>
            <a:ext cx="3695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76400"/>
            <a:ext cx="3695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2185839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283810458"/>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247201048"/>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44105221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6139035"/>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375437275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dt" sz="half" idx="2"/>
          </p:nvPr>
        </p:nvSpPr>
        <p:spPr bwMode="auto">
          <a:xfrm>
            <a:off x="914400" y="6400800"/>
            <a:ext cx="190500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eaLnBrk="0" hangingPunct="0">
              <a:defRPr sz="1400">
                <a:ea typeface="宋体" charset="-122"/>
              </a:defRPr>
            </a:lvl1pPr>
          </a:lstStyle>
          <a:p>
            <a:pPr>
              <a:defRPr/>
            </a:pPr>
            <a:endParaRPr lang="zh-CN" altLang="en-US"/>
          </a:p>
        </p:txBody>
      </p:sp>
      <p:sp>
        <p:nvSpPr>
          <p:cNvPr id="5123" name="Rectangle 3"/>
          <p:cNvSpPr>
            <a:spLocks noGrp="1" noChangeArrowheads="1"/>
          </p:cNvSpPr>
          <p:nvPr>
            <p:ph type="ftr" sz="quarter" idx="3"/>
          </p:nvPr>
        </p:nvSpPr>
        <p:spPr bwMode="auto">
          <a:xfrm>
            <a:off x="3124200" y="6400800"/>
            <a:ext cx="289560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ctr" eaLnBrk="0" hangingPunct="0">
              <a:defRPr sz="1400">
                <a:ea typeface="宋体" charset="-122"/>
              </a:defRPr>
            </a:lvl1pPr>
          </a:lstStyle>
          <a:p>
            <a:pPr>
              <a:defRPr/>
            </a:pPr>
            <a:endParaRPr lang="zh-CN" altLang="en-US"/>
          </a:p>
        </p:txBody>
      </p:sp>
      <p:sp>
        <p:nvSpPr>
          <p:cNvPr id="5124" name="Rectangle 4"/>
          <p:cNvSpPr>
            <a:spLocks noGrp="1" noChangeArrowheads="1"/>
          </p:cNvSpPr>
          <p:nvPr>
            <p:ph type="sldNum" sz="quarter" idx="4"/>
          </p:nvPr>
        </p:nvSpPr>
        <p:spPr bwMode="auto">
          <a:xfrm>
            <a:off x="6553200" y="6400800"/>
            <a:ext cx="1905000" cy="457200"/>
          </a:xfrm>
          <a:prstGeom prst="rect">
            <a:avLst/>
          </a:prstGeom>
          <a:noFill/>
          <a:ln>
            <a:noFill/>
          </a:ln>
          <a:effectLst/>
          <a:extLst/>
        </p:spPr>
        <p:txBody>
          <a:bodyPr vert="horz" wrap="none" lIns="92075" tIns="46038" rIns="92075" bIns="46038" numCol="1" anchor="ctr" anchorCtr="0" compatLnSpc="1">
            <a:prstTxWarp prst="textNoShape">
              <a:avLst/>
            </a:prstTxWarp>
          </a:bodyPr>
          <a:lstStyle>
            <a:lvl1pPr algn="r" eaLnBrk="0" hangingPunct="0">
              <a:defRPr sz="1400">
                <a:ea typeface="宋体" charset="-122"/>
              </a:defRPr>
            </a:lvl1pPr>
          </a:lstStyle>
          <a:p>
            <a:pPr>
              <a:defRPr/>
            </a:pPr>
            <a:endParaRPr lang="zh-CN" altLang="en-US"/>
          </a:p>
        </p:txBody>
      </p:sp>
      <p:sp>
        <p:nvSpPr>
          <p:cNvPr id="1029" name="Rectangle 5"/>
          <p:cNvSpPr>
            <a:spLocks noGrp="1" noChangeArrowheads="1"/>
          </p:cNvSpPr>
          <p:nvPr>
            <p:ph type="title"/>
          </p:nvPr>
        </p:nvSpPr>
        <p:spPr bwMode="auto">
          <a:xfrm>
            <a:off x="914400" y="457200"/>
            <a:ext cx="7543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30" name="Rectangle 6"/>
          <p:cNvSpPr>
            <a:spLocks noGrp="1" noChangeArrowheads="1"/>
          </p:cNvSpPr>
          <p:nvPr>
            <p:ph type="body" idx="1"/>
          </p:nvPr>
        </p:nvSpPr>
        <p:spPr bwMode="auto">
          <a:xfrm>
            <a:off x="914400" y="1676400"/>
            <a:ext cx="7543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Rectangle 13"/>
          <p:cNvSpPr>
            <a:spLocks noChangeArrowheads="1"/>
          </p:cNvSpPr>
          <p:nvPr/>
        </p:nvSpPr>
        <p:spPr bwMode="auto">
          <a:xfrm>
            <a:off x="288925" y="425450"/>
            <a:ext cx="8574088" cy="1173163"/>
          </a:xfrm>
          <a:prstGeom prst="rect">
            <a:avLst/>
          </a:prstGeom>
          <a:noFill/>
          <a:ln>
            <a:noFill/>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hangingPunct="0">
              <a:defRPr/>
            </a:pPr>
            <a:endParaRPr lang="zh-CN" altLang="en-US">
              <a:ea typeface="宋体" charset="-122"/>
            </a:endParaRPr>
          </a:p>
        </p:txBody>
      </p:sp>
      <p:sp>
        <p:nvSpPr>
          <p:cNvPr id="1032" name="Rectangle 14"/>
          <p:cNvSpPr>
            <a:spLocks noChangeArrowheads="1"/>
          </p:cNvSpPr>
          <p:nvPr/>
        </p:nvSpPr>
        <p:spPr bwMode="auto">
          <a:xfrm>
            <a:off x="4191000" y="6477000"/>
            <a:ext cx="390525" cy="304800"/>
          </a:xfrm>
          <a:prstGeom prst="rect">
            <a:avLst/>
          </a:prstGeom>
          <a:noFill/>
          <a:ln>
            <a:noFill/>
          </a:ln>
          <a:effectLs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E6F7317-5424-4D0D-BE8A-12CDE6D1C14E}" type="slidenum">
              <a:rPr lang="zh-CN" altLang="en-US" sz="1400">
                <a:solidFill>
                  <a:schemeClr val="tx2"/>
                </a:solidFill>
              </a:rPr>
              <a:pPr/>
              <a:t>‹#›</a:t>
            </a:fld>
            <a:endParaRPr lang="en-US" altLang="zh-CN" sz="1200">
              <a:solidFill>
                <a:schemeClr val="tx2"/>
              </a:solidFill>
              <a:latin typeface="Arial" panose="020B0604020202020204" pitchFamily="34" charset="0"/>
            </a:endParaRPr>
          </a:p>
        </p:txBody>
      </p:sp>
      <p:pic>
        <p:nvPicPr>
          <p:cNvPr id="1033" name="Picture 15" descr="ict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223838"/>
            <a:ext cx="35052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7"/>
          <p:cNvSpPr>
            <a:spLocks noChangeArrowheads="1"/>
          </p:cNvSpPr>
          <p:nvPr/>
        </p:nvSpPr>
        <p:spPr bwMode="gray">
          <a:xfrm>
            <a:off x="917575" y="1339850"/>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endParaRPr kumimoji="1" lang="zh-CN" altLang="en-US">
              <a:latin typeface="Tahoma" pitchFamily="34" charset="0"/>
              <a:ea typeface="宋体" charset="-122"/>
            </a:endParaRPr>
          </a:p>
        </p:txBody>
      </p:sp>
    </p:spTree>
  </p:cSld>
  <p:clrMap bg1="lt1" tx1="dk1" bg2="lt2" tx2="dk2" accent1="accent1" accent2="accent2" accent3="accent3" accent4="accent4" accent5="accent5" accent6="accent6" hlink="hlink" folHlink="folHlink"/>
  <p:sldLayoutIdLst>
    <p:sldLayoutId id="2147483734" r:id="rId1"/>
    <p:sldLayoutId id="214748374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slow"/>
  <p:txStyles>
    <p:titleStyle>
      <a:lvl1pPr algn="ctr" rtl="0" eaLnBrk="0" fontAlgn="base" hangingPunct="0">
        <a:spcBef>
          <a:spcPct val="0"/>
        </a:spcBef>
        <a:spcAft>
          <a:spcPct val="0"/>
        </a:spcAft>
        <a:defRPr sz="3200" b="1">
          <a:solidFill>
            <a:srgbClr val="063DE8"/>
          </a:solidFill>
          <a:latin typeface="+mj-lt"/>
          <a:ea typeface="+mj-ea"/>
          <a:cs typeface="+mj-cs"/>
        </a:defRPr>
      </a:lvl1pPr>
      <a:lvl2pPr algn="ctr" rtl="0" eaLnBrk="0" fontAlgn="base" hangingPunct="0">
        <a:spcBef>
          <a:spcPct val="0"/>
        </a:spcBef>
        <a:spcAft>
          <a:spcPct val="0"/>
        </a:spcAft>
        <a:defRPr sz="3200" b="1">
          <a:solidFill>
            <a:srgbClr val="063DE8"/>
          </a:solidFill>
          <a:latin typeface="Book Antiqua" pitchFamily="18" charset="0"/>
        </a:defRPr>
      </a:lvl2pPr>
      <a:lvl3pPr algn="ctr" rtl="0" eaLnBrk="0" fontAlgn="base" hangingPunct="0">
        <a:spcBef>
          <a:spcPct val="0"/>
        </a:spcBef>
        <a:spcAft>
          <a:spcPct val="0"/>
        </a:spcAft>
        <a:defRPr sz="3200" b="1">
          <a:solidFill>
            <a:srgbClr val="063DE8"/>
          </a:solidFill>
          <a:latin typeface="Book Antiqua" pitchFamily="18" charset="0"/>
        </a:defRPr>
      </a:lvl3pPr>
      <a:lvl4pPr algn="ctr" rtl="0" eaLnBrk="0" fontAlgn="base" hangingPunct="0">
        <a:spcBef>
          <a:spcPct val="0"/>
        </a:spcBef>
        <a:spcAft>
          <a:spcPct val="0"/>
        </a:spcAft>
        <a:defRPr sz="3200" b="1">
          <a:solidFill>
            <a:srgbClr val="063DE8"/>
          </a:solidFill>
          <a:latin typeface="Book Antiqua" pitchFamily="18" charset="0"/>
        </a:defRPr>
      </a:lvl4pPr>
      <a:lvl5pPr algn="ctr" rtl="0" eaLnBrk="0" fontAlgn="base" hangingPunct="0">
        <a:spcBef>
          <a:spcPct val="0"/>
        </a:spcBef>
        <a:spcAft>
          <a:spcPct val="0"/>
        </a:spcAft>
        <a:defRPr sz="3200" b="1">
          <a:solidFill>
            <a:srgbClr val="063DE8"/>
          </a:solidFill>
          <a:latin typeface="Book Antiqua" pitchFamily="18" charset="0"/>
        </a:defRPr>
      </a:lvl5pPr>
      <a:lvl6pPr marL="457200" algn="ctr" rtl="0" eaLnBrk="0" fontAlgn="base" hangingPunct="0">
        <a:spcBef>
          <a:spcPct val="0"/>
        </a:spcBef>
        <a:spcAft>
          <a:spcPct val="0"/>
        </a:spcAft>
        <a:defRPr sz="3200" b="1">
          <a:solidFill>
            <a:srgbClr val="063DE8"/>
          </a:solidFill>
          <a:latin typeface="Book Antiqua" pitchFamily="18" charset="0"/>
        </a:defRPr>
      </a:lvl6pPr>
      <a:lvl7pPr marL="914400" algn="ctr" rtl="0" eaLnBrk="0" fontAlgn="base" hangingPunct="0">
        <a:spcBef>
          <a:spcPct val="0"/>
        </a:spcBef>
        <a:spcAft>
          <a:spcPct val="0"/>
        </a:spcAft>
        <a:defRPr sz="3200" b="1">
          <a:solidFill>
            <a:srgbClr val="063DE8"/>
          </a:solidFill>
          <a:latin typeface="Book Antiqua" pitchFamily="18" charset="0"/>
        </a:defRPr>
      </a:lvl7pPr>
      <a:lvl8pPr marL="1371600" algn="ctr" rtl="0" eaLnBrk="0" fontAlgn="base" hangingPunct="0">
        <a:spcBef>
          <a:spcPct val="0"/>
        </a:spcBef>
        <a:spcAft>
          <a:spcPct val="0"/>
        </a:spcAft>
        <a:defRPr sz="3200" b="1">
          <a:solidFill>
            <a:srgbClr val="063DE8"/>
          </a:solidFill>
          <a:latin typeface="Book Antiqua" pitchFamily="18" charset="0"/>
        </a:defRPr>
      </a:lvl8pPr>
      <a:lvl9pPr marL="1828800" algn="ctr" rtl="0" eaLnBrk="0" fontAlgn="base" hangingPunct="0">
        <a:spcBef>
          <a:spcPct val="0"/>
        </a:spcBef>
        <a:spcAft>
          <a:spcPct val="0"/>
        </a:spcAft>
        <a:defRPr sz="3200" b="1">
          <a:solidFill>
            <a:srgbClr val="063DE8"/>
          </a:solidFill>
          <a:latin typeface="Book Antiqua" pitchFamily="18" charset="0"/>
        </a:defRPr>
      </a:lvl9pPr>
    </p:titleStyle>
    <p:bodyStyle>
      <a:lvl1pPr marL="342900" indent="-342900" algn="l" rtl="0" eaLnBrk="0" fontAlgn="base" hangingPunct="0">
        <a:spcBef>
          <a:spcPct val="20000"/>
        </a:spcBef>
        <a:spcAft>
          <a:spcPct val="0"/>
        </a:spcAft>
        <a:buClr>
          <a:srgbClr val="063DE8"/>
        </a:buClr>
        <a:buSzPct val="125000"/>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lr>
          <a:srgbClr val="063DE8"/>
        </a:buClr>
        <a:buSzPct val="70000"/>
        <a:buFont typeface="Monotype Sorts"/>
        <a:buChar char="ä"/>
        <a:defRPr sz="2400">
          <a:solidFill>
            <a:schemeClr val="tx1"/>
          </a:solidFill>
          <a:latin typeface="+mn-lt"/>
        </a:defRPr>
      </a:lvl2pPr>
      <a:lvl3pPr marL="1143000" indent="-228600" algn="l" rtl="0" eaLnBrk="0" fontAlgn="base" hangingPunct="0">
        <a:spcBef>
          <a:spcPct val="20000"/>
        </a:spcBef>
        <a:spcAft>
          <a:spcPct val="0"/>
        </a:spcAft>
        <a:buClr>
          <a:srgbClr val="063DE8"/>
        </a:buClr>
        <a:buSzPct val="125000"/>
        <a:buFont typeface="Wingdings" panose="05000000000000000000"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rgbClr val="063DE8"/>
        </a:buClr>
        <a:buSzPct val="70000"/>
        <a:buFont typeface="Wingdings" panose="05000000000000000000" pitchFamily="2" charset="2"/>
        <a:buChar char="v"/>
        <a:defRPr sz="2000">
          <a:solidFill>
            <a:schemeClr val="tx1"/>
          </a:solidFill>
          <a:latin typeface="+mn-lt"/>
        </a:defRPr>
      </a:lvl4pPr>
      <a:lvl5pPr marL="2057400" indent="-228600" algn="l" rtl="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mn-lt"/>
        </a:defRPr>
      </a:lvl5pPr>
      <a:lvl6pPr marL="25146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6pPr>
      <a:lvl7pPr marL="29718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7pPr>
      <a:lvl8pPr marL="34290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8pPr>
      <a:lvl9pPr marL="38862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image" Target="../media/image2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6"/>
          <p:cNvSpPr>
            <a:spLocks noChangeArrowheads="1"/>
          </p:cNvSpPr>
          <p:nvPr/>
        </p:nvSpPr>
        <p:spPr bwMode="auto">
          <a:xfrm>
            <a:off x="0" y="0"/>
            <a:ext cx="9144000" cy="6858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endParaRPr lang="zh-CN" altLang="zh-CN" sz="1300">
              <a:solidFill>
                <a:srgbClr val="FFFFFF"/>
              </a:solidFill>
              <a:latin typeface="Arial" panose="020B0604020202020204" pitchFamily="34" charset="0"/>
            </a:endParaRPr>
          </a:p>
        </p:txBody>
      </p:sp>
      <p:grpSp>
        <p:nvGrpSpPr>
          <p:cNvPr id="3075" name="Group 3"/>
          <p:cNvGrpSpPr>
            <a:grpSpLocks/>
          </p:cNvGrpSpPr>
          <p:nvPr/>
        </p:nvGrpSpPr>
        <p:grpSpPr bwMode="auto">
          <a:xfrm>
            <a:off x="3578225" y="2528888"/>
            <a:ext cx="2894013" cy="4208462"/>
            <a:chOff x="0" y="0"/>
            <a:chExt cx="2893860" cy="3155645"/>
          </a:xfrm>
        </p:grpSpPr>
        <p:sp>
          <p:nvSpPr>
            <p:cNvPr id="3083" name="矩形 14"/>
            <p:cNvSpPr>
              <a:spLocks noChangeArrowheads="1"/>
            </p:cNvSpPr>
            <p:nvPr/>
          </p:nvSpPr>
          <p:spPr bwMode="auto">
            <a:xfrm rot="2700000">
              <a:off x="648276" y="910061"/>
              <a:ext cx="2503541" cy="1987623"/>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4" name="椭圆 11"/>
            <p:cNvSpPr>
              <a:spLocks noChangeArrowheads="1"/>
            </p:cNvSpPr>
            <p:nvPr/>
          </p:nvSpPr>
          <p:spPr bwMode="auto">
            <a:xfrm>
              <a:off x="0" y="0"/>
              <a:ext cx="1987623" cy="1987623"/>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5" name="椭圆 13"/>
            <p:cNvSpPr>
              <a:spLocks noChangeArrowheads="1"/>
            </p:cNvSpPr>
            <p:nvPr/>
          </p:nvSpPr>
          <p:spPr bwMode="auto">
            <a:xfrm>
              <a:off x="137272" y="137272"/>
              <a:ext cx="1713078" cy="1713078"/>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grpSp>
      <p:sp>
        <p:nvSpPr>
          <p:cNvPr id="3076" name="矩形 15"/>
          <p:cNvSpPr>
            <a:spLocks noChangeArrowheads="1"/>
          </p:cNvSpPr>
          <p:nvPr/>
        </p:nvSpPr>
        <p:spPr bwMode="auto">
          <a:xfrm>
            <a:off x="0" y="906463"/>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编译原理研讨课</a:t>
            </a:r>
          </a:p>
        </p:txBody>
      </p:sp>
      <p:sp>
        <p:nvSpPr>
          <p:cNvPr id="3077" name="矩形 18"/>
          <p:cNvSpPr>
            <a:spLocks noChangeArrowheads="1"/>
          </p:cNvSpPr>
          <p:nvPr/>
        </p:nvSpPr>
        <p:spPr bwMode="auto">
          <a:xfrm>
            <a:off x="0" y="5373688"/>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a:spcBef>
                <a:spcPct val="0"/>
              </a:spcBef>
              <a:buClrTx/>
              <a:buSzTx/>
              <a:buFontTx/>
              <a:buNone/>
            </a:pPr>
            <a:r>
              <a:rPr lang="zh-CN" altLang="en-US" sz="2800">
                <a:solidFill>
                  <a:schemeClr val="bg1"/>
                </a:solidFill>
                <a:latin typeface="仿宋" panose="02010609060101010101" pitchFamily="49" charset="-122"/>
                <a:ea typeface="仿宋" panose="02010609060101010101" pitchFamily="49" charset="-122"/>
              </a:rPr>
              <a:t>崔慧敏</a:t>
            </a:r>
            <a:endParaRPr lang="en-US" altLang="zh-CN" sz="2800">
              <a:solidFill>
                <a:schemeClr val="bg1"/>
              </a:solidFill>
              <a:latin typeface="仿宋" panose="02010609060101010101" pitchFamily="49" charset="-122"/>
              <a:ea typeface="仿宋" panose="02010609060101010101" pitchFamily="49" charset="-122"/>
            </a:endParaRPr>
          </a:p>
          <a:p>
            <a:pPr algn="ctr">
              <a:spcBef>
                <a:spcPct val="0"/>
              </a:spcBef>
              <a:buClrTx/>
              <a:buSzTx/>
              <a:buFontTx/>
              <a:buNone/>
            </a:pPr>
            <a:r>
              <a:rPr lang="en-US" altLang="zh-CN" sz="2800">
                <a:solidFill>
                  <a:schemeClr val="bg1"/>
                </a:solidFill>
                <a:latin typeface="仿宋" panose="02010609060101010101" pitchFamily="49" charset="-122"/>
                <a:ea typeface="仿宋" panose="02010609060101010101" pitchFamily="49" charset="-122"/>
              </a:rPr>
              <a:t>cuihm@ict.ac.cn</a:t>
            </a:r>
          </a:p>
          <a:p>
            <a:pPr algn="ctr">
              <a:spcBef>
                <a:spcPct val="0"/>
              </a:spcBef>
              <a:buClrTx/>
              <a:buSzTx/>
              <a:buFontTx/>
              <a:buNone/>
            </a:pPr>
            <a:r>
              <a:rPr lang="en-US" altLang="zh-CN" sz="2400" u="sng">
                <a:solidFill>
                  <a:srgbClr val="00FF00"/>
                </a:solidFill>
                <a:latin typeface="Arial" panose="020B0604020202020204" pitchFamily="34" charset="0"/>
              </a:rPr>
              <a:t>http://www.carch.ac.cn/~huimin/main.html</a:t>
            </a:r>
            <a:endParaRPr lang="zh-CN" altLang="en-US" sz="2400" u="sng">
              <a:solidFill>
                <a:srgbClr val="00FF00"/>
              </a:solidFill>
              <a:latin typeface="Arial" panose="020B0604020202020204" pitchFamily="34" charset="0"/>
            </a:endParaRPr>
          </a:p>
        </p:txBody>
      </p:sp>
      <p:sp>
        <p:nvSpPr>
          <p:cNvPr id="3078" name="矩形 20"/>
          <p:cNvSpPr>
            <a:spLocks noChangeArrowheads="1"/>
          </p:cNvSpPr>
          <p:nvPr/>
        </p:nvSpPr>
        <p:spPr bwMode="auto">
          <a:xfrm>
            <a:off x="0" y="2228850"/>
            <a:ext cx="144463" cy="24003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79" name="矩形 24"/>
          <p:cNvSpPr>
            <a:spLocks noChangeArrowheads="1"/>
          </p:cNvSpPr>
          <p:nvPr/>
        </p:nvSpPr>
        <p:spPr bwMode="auto">
          <a:xfrm>
            <a:off x="139700" y="2228850"/>
            <a:ext cx="144463" cy="24003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0" name="矩形 25"/>
          <p:cNvSpPr>
            <a:spLocks noChangeArrowheads="1"/>
          </p:cNvSpPr>
          <p:nvPr/>
        </p:nvSpPr>
        <p:spPr bwMode="auto">
          <a:xfrm>
            <a:off x="8870950" y="2228850"/>
            <a:ext cx="144463" cy="24003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1" name="矩形 26"/>
          <p:cNvSpPr>
            <a:spLocks noChangeArrowheads="1"/>
          </p:cNvSpPr>
          <p:nvPr/>
        </p:nvSpPr>
        <p:spPr bwMode="auto">
          <a:xfrm>
            <a:off x="9012238" y="2228850"/>
            <a:ext cx="144462" cy="24003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pic>
        <p:nvPicPr>
          <p:cNvPr id="3082" name="图片 249"/>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2439988"/>
            <a:ext cx="19716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编译器 </a:t>
            </a:r>
            <a:r>
              <a:rPr lang="en-US" altLang="zh-CN" dirty="0"/>
              <a:t>vs. </a:t>
            </a:r>
            <a:r>
              <a:rPr lang="zh-CN" altLang="en-US" dirty="0"/>
              <a:t>解释器</a:t>
            </a:r>
          </a:p>
        </p:txBody>
      </p:sp>
      <p:sp>
        <p:nvSpPr>
          <p:cNvPr id="3" name="内容占位符 2"/>
          <p:cNvSpPr>
            <a:spLocks noGrp="1"/>
          </p:cNvSpPr>
          <p:nvPr>
            <p:ph idx="1"/>
          </p:nvPr>
        </p:nvSpPr>
        <p:spPr/>
        <p:txBody>
          <a:bodyPr/>
          <a:lstStyle/>
          <a:p>
            <a:r>
              <a:rPr lang="zh-CN" altLang="en-US" dirty="0"/>
              <a:t>编译器</a:t>
            </a:r>
            <a:endParaRPr lang="en-US" altLang="zh-CN" dirty="0"/>
          </a:p>
          <a:p>
            <a:pPr lvl="1"/>
            <a:r>
              <a:rPr lang="zh-CN" altLang="en-US" dirty="0"/>
              <a:t>将一个用源程序编写的程序翻译为语义等价的用目标语言编写的程序</a:t>
            </a:r>
            <a:endParaRPr lang="en-US" altLang="zh-CN" dirty="0"/>
          </a:p>
          <a:p>
            <a:r>
              <a:rPr lang="zh-CN" altLang="en-US" dirty="0"/>
              <a:t>解释器</a:t>
            </a:r>
            <a:endParaRPr lang="en-US" altLang="zh-CN" dirty="0"/>
          </a:p>
          <a:p>
            <a:pPr lvl="1"/>
            <a:r>
              <a:rPr lang="zh-CN" altLang="en-US" dirty="0"/>
              <a:t>按照源程序的语义对源程序进行执行</a:t>
            </a:r>
            <a:endParaRPr lang="en-US" altLang="zh-CN" dirty="0"/>
          </a:p>
        </p:txBody>
      </p:sp>
      <p:pic>
        <p:nvPicPr>
          <p:cNvPr id="41" name="图片 40"/>
          <p:cNvPicPr>
            <a:picLocks noChangeAspect="1"/>
          </p:cNvPicPr>
          <p:nvPr/>
        </p:nvPicPr>
        <p:blipFill>
          <a:blip r:embed="rId3"/>
          <a:stretch>
            <a:fillRect/>
          </a:stretch>
        </p:blipFill>
        <p:spPr>
          <a:xfrm>
            <a:off x="755576" y="4098178"/>
            <a:ext cx="3024336" cy="1851102"/>
          </a:xfrm>
          <a:prstGeom prst="rect">
            <a:avLst/>
          </a:prstGeom>
        </p:spPr>
      </p:pic>
      <p:pic>
        <p:nvPicPr>
          <p:cNvPr id="51" name="图片 50"/>
          <p:cNvPicPr>
            <a:picLocks noChangeAspect="1"/>
          </p:cNvPicPr>
          <p:nvPr/>
        </p:nvPicPr>
        <p:blipFill>
          <a:blip r:embed="rId4"/>
          <a:stretch>
            <a:fillRect/>
          </a:stretch>
        </p:blipFill>
        <p:spPr>
          <a:xfrm>
            <a:off x="4644626" y="4437112"/>
            <a:ext cx="3813574" cy="1616672"/>
          </a:xfrm>
          <a:prstGeom prst="rect">
            <a:avLst/>
          </a:prstGeom>
        </p:spPr>
      </p:pic>
      <p:cxnSp>
        <p:nvCxnSpPr>
          <p:cNvPr id="53" name="直接连接符 52"/>
          <p:cNvCxnSpPr>
            <a:cxnSpLocks/>
          </p:cNvCxnSpPr>
          <p:nvPr/>
        </p:nvCxnSpPr>
        <p:spPr bwMode="auto">
          <a:xfrm flipH="1">
            <a:off x="4211960" y="3924300"/>
            <a:ext cx="309" cy="2605236"/>
          </a:xfrm>
          <a:prstGeom prst="line">
            <a:avLst/>
          </a:prstGeom>
          <a:noFill/>
          <a:ln w="22225" cap="flat" cmpd="sng" algn="ctr">
            <a:solidFill>
              <a:schemeClr val="tx1"/>
            </a:solidFill>
            <a:prstDash val="dash"/>
            <a:round/>
            <a:headEnd type="none" w="sm" len="sm"/>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88289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Group 131"/>
          <p:cNvGraphicFramePr>
            <a:graphicFrameLocks noGrp="1"/>
          </p:cNvGraphicFramePr>
          <p:nvPr>
            <p:extLst>
              <p:ext uri="{D42A27DB-BD31-4B8C-83A1-F6EECF244321}">
                <p14:modId xmlns:p14="http://schemas.microsoft.com/office/powerpoint/2010/main" val="3082688629"/>
              </p:ext>
            </p:extLst>
          </p:nvPr>
        </p:nvGraphicFramePr>
        <p:xfrm>
          <a:off x="107504" y="620688"/>
          <a:ext cx="8960296" cy="6004560"/>
        </p:xfrm>
        <a:graphic>
          <a:graphicData uri="http://schemas.openxmlformats.org/drawingml/2006/table">
            <a:tbl>
              <a:tblPr/>
              <a:tblGrid>
                <a:gridCol w="3189258">
                  <a:extLst>
                    <a:ext uri="{9D8B030D-6E8A-4147-A177-3AD203B41FA5}">
                      <a16:colId xmlns:a16="http://schemas.microsoft.com/office/drawing/2014/main" val="667566655"/>
                    </a:ext>
                  </a:extLst>
                </a:gridCol>
                <a:gridCol w="2885519">
                  <a:extLst>
                    <a:ext uri="{9D8B030D-6E8A-4147-A177-3AD203B41FA5}">
                      <a16:colId xmlns:a16="http://schemas.microsoft.com/office/drawing/2014/main" val="3049372253"/>
                    </a:ext>
                  </a:extLst>
                </a:gridCol>
                <a:gridCol w="2885519">
                  <a:extLst>
                    <a:ext uri="{9D8B030D-6E8A-4147-A177-3AD203B41FA5}">
                      <a16:colId xmlns:a16="http://schemas.microsoft.com/office/drawing/2014/main" val="4153644002"/>
                    </a:ext>
                  </a:extLst>
                </a:gridCol>
              </a:tblGrid>
              <a:tr h="31100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Phase</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Output</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Sample</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8703314"/>
                  </a:ext>
                </a:extLst>
              </a:tr>
              <a:tr h="31100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Programmer (source code producer)</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Source string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7166916"/>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Scanner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(performs </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lexical analysis</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Token string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‘B’</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‘C’</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And </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symbol table</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with names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70874"/>
                  </a:ext>
                </a:extLst>
              </a:tr>
              <a:tr h="1272291">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Parser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(performs</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 syntax analysis</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based on the grammar of the programming language)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Parse tree or abstract syntax tree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B   C</a:t>
                      </a:r>
                      <a:endPar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7900705"/>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Semantic analyzer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(type checking,  etc)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Annotated parse tree or abstract syntax tree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2264700"/>
                  </a:ext>
                </a:extLst>
              </a:tr>
              <a:tr h="76337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Intermediate code generator</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Three-address code, quads, or RTL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int2fp B          t1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t1    C    t2</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t2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8959237"/>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dirty="0">
                          <a:ln>
                            <a:noFill/>
                          </a:ln>
                          <a:solidFill>
                            <a:schemeClr val="tx1"/>
                          </a:solidFill>
                          <a:effectLst/>
                          <a:latin typeface="Times" panose="02020603050405020304" pitchFamily="18" charset="0"/>
                          <a:ea typeface="MS PGothic" panose="020B0600070205080204" pitchFamily="34" charset="-128"/>
                        </a:rPr>
                        <a:t>Optimizer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Three-address code, quads, or RTL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int2fp B          t1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t1   #2.3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606436"/>
                  </a:ext>
                </a:extLst>
              </a:tr>
              <a:tr h="76337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Code generator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Assembly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MOVF  #2.3,r1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ADDF2 r1,r2</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MOVF  r2,A</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3199414"/>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Peephole optimizer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panose="02020603050405020304" pitchFamily="18" charset="0"/>
                          <a:ea typeface="MS PGothic" panose="020B0600070205080204" pitchFamily="34" charset="-128"/>
                        </a:rPr>
                        <a:t>Assembly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t>ADDF2 #2.3,r2</a:t>
                      </a:r>
                      <a:b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t>MOVF  r2,A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8161661"/>
                  </a:ext>
                </a:extLst>
              </a:tr>
            </a:tbl>
          </a:graphicData>
        </a:graphic>
      </p:graphicFrame>
    </p:spTree>
    <p:extLst>
      <p:ext uri="{BB962C8B-B14F-4D97-AF65-F5344CB8AC3E}">
        <p14:creationId xmlns:p14="http://schemas.microsoft.com/office/powerpoint/2010/main" val="1275807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编译器中的基本概念</a:t>
            </a:r>
          </a:p>
        </p:txBody>
      </p:sp>
      <p:sp>
        <p:nvSpPr>
          <p:cNvPr id="3" name="内容占位符 2"/>
          <p:cNvSpPr>
            <a:spLocks noGrp="1"/>
          </p:cNvSpPr>
          <p:nvPr>
            <p:ph idx="1"/>
          </p:nvPr>
        </p:nvSpPr>
        <p:spPr/>
        <p:txBody>
          <a:bodyPr/>
          <a:lstStyle/>
          <a:p>
            <a:r>
              <a:rPr lang="zh-CN" altLang="en-US" dirty="0"/>
              <a:t>前端 </a:t>
            </a:r>
            <a:r>
              <a:rPr lang="en-US" altLang="zh-CN" dirty="0"/>
              <a:t>vs. </a:t>
            </a:r>
            <a:r>
              <a:rPr lang="zh-CN" altLang="en-US" dirty="0"/>
              <a:t>后端</a:t>
            </a:r>
            <a:endParaRPr lang="en-US" altLang="zh-CN" dirty="0"/>
          </a:p>
          <a:p>
            <a:pPr lvl="1"/>
            <a:r>
              <a:rPr lang="zh-CN" altLang="en-US" dirty="0"/>
              <a:t>前端：机器无关的分析和优化</a:t>
            </a:r>
            <a:endParaRPr lang="en-US" altLang="zh-CN" dirty="0"/>
          </a:p>
          <a:p>
            <a:pPr lvl="1"/>
            <a:r>
              <a:rPr lang="zh-CN" altLang="en-US" dirty="0"/>
              <a:t>后端：机器相关的优化和代码生成</a:t>
            </a:r>
            <a:endParaRPr lang="en-US" altLang="zh-CN" dirty="0"/>
          </a:p>
          <a:p>
            <a:r>
              <a:rPr lang="zh-CN" altLang="en-US" dirty="0"/>
              <a:t>编译器开发工具</a:t>
            </a:r>
            <a:endParaRPr lang="en-US" altLang="zh-CN" dirty="0"/>
          </a:p>
          <a:p>
            <a:pPr lvl="1"/>
            <a:r>
              <a:rPr lang="zh-CN" altLang="en-US" dirty="0"/>
              <a:t>词法分析器生成器</a:t>
            </a:r>
            <a:r>
              <a:rPr lang="en-US" altLang="zh-CN" dirty="0"/>
              <a:t>(</a:t>
            </a:r>
            <a:r>
              <a:rPr lang="en-US" altLang="zh-CN" dirty="0" err="1"/>
              <a:t>lex</a:t>
            </a:r>
            <a:r>
              <a:rPr lang="en-US" altLang="zh-CN" dirty="0"/>
              <a:t>, flex)</a:t>
            </a:r>
          </a:p>
          <a:p>
            <a:pPr lvl="1"/>
            <a:r>
              <a:rPr lang="zh-CN" altLang="en-US" dirty="0"/>
              <a:t>语法分析器生成器</a:t>
            </a:r>
            <a:r>
              <a:rPr lang="en-US" altLang="zh-CN" dirty="0"/>
              <a:t>(</a:t>
            </a:r>
            <a:r>
              <a:rPr lang="en-US" altLang="zh-CN" dirty="0" err="1"/>
              <a:t>yacc</a:t>
            </a:r>
            <a:r>
              <a:rPr lang="en-US" altLang="zh-CN" dirty="0"/>
              <a:t>, bison)</a:t>
            </a:r>
          </a:p>
          <a:p>
            <a:pPr lvl="1"/>
            <a:r>
              <a:rPr lang="zh-CN" altLang="en-US" dirty="0"/>
              <a:t>语法制导的翻译引擎</a:t>
            </a:r>
            <a:r>
              <a:rPr lang="en-US" altLang="zh-CN" dirty="0"/>
              <a:t>(</a:t>
            </a:r>
            <a:r>
              <a:rPr lang="en-US" altLang="zh-CN" dirty="0" err="1"/>
              <a:t>yacc</a:t>
            </a:r>
            <a:r>
              <a:rPr lang="en-US" altLang="zh-CN" dirty="0"/>
              <a:t>, bison)</a:t>
            </a:r>
          </a:p>
          <a:p>
            <a:pPr lvl="1"/>
            <a:r>
              <a:rPr lang="zh-CN" altLang="en-US" dirty="0"/>
              <a:t>自动代码生成器</a:t>
            </a:r>
            <a:r>
              <a:rPr lang="en-US" altLang="zh-CN" dirty="0"/>
              <a:t>(C-to-</a:t>
            </a:r>
            <a:r>
              <a:rPr lang="en-US" altLang="zh-CN" dirty="0" err="1"/>
              <a:t>OpenMP</a:t>
            </a:r>
            <a:r>
              <a:rPr lang="en-US" altLang="zh-CN" dirty="0"/>
              <a:t>/C-to-CUDA/…)</a:t>
            </a:r>
          </a:p>
          <a:p>
            <a:pPr lvl="1"/>
            <a:r>
              <a:rPr lang="zh-CN" altLang="en-US" dirty="0"/>
              <a:t>数据流引擎</a:t>
            </a:r>
            <a:r>
              <a:rPr lang="en-US" altLang="zh-CN" dirty="0"/>
              <a:t>(LLVM/GCC/…)</a:t>
            </a:r>
          </a:p>
          <a:p>
            <a:pPr lvl="1"/>
            <a:endParaRPr lang="en-US" altLang="zh-CN" dirty="0"/>
          </a:p>
          <a:p>
            <a:pPr lvl="1"/>
            <a:endParaRPr lang="zh-CN" altLang="en-US" dirty="0"/>
          </a:p>
        </p:txBody>
      </p:sp>
    </p:spTree>
    <p:extLst>
      <p:ext uri="{BB962C8B-B14F-4D97-AF65-F5344CB8AC3E}">
        <p14:creationId xmlns:p14="http://schemas.microsoft.com/office/powerpoint/2010/main" val="284378793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971550" y="404813"/>
            <a:ext cx="7543800" cy="914400"/>
          </a:xfrm>
        </p:spPr>
        <p:txBody>
          <a:bodyPr/>
          <a:lstStyle/>
          <a:p>
            <a:r>
              <a:rPr lang="zh-CN" altLang="en-US"/>
              <a:t>常规编译优化</a:t>
            </a:r>
          </a:p>
        </p:txBody>
      </p:sp>
      <p:sp>
        <p:nvSpPr>
          <p:cNvPr id="8195" name="TextBox 3"/>
          <p:cNvSpPr txBox="1">
            <a:spLocks noChangeArrowheads="1"/>
          </p:cNvSpPr>
          <p:nvPr/>
        </p:nvSpPr>
        <p:spPr bwMode="auto">
          <a:xfrm>
            <a:off x="2051050" y="1412875"/>
            <a:ext cx="54737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000" dirty="0"/>
              <a:t>void quicksort (int m, int n)</a:t>
            </a:r>
          </a:p>
          <a:p>
            <a:pPr>
              <a:spcBef>
                <a:spcPct val="0"/>
              </a:spcBef>
              <a:buClrTx/>
              <a:buSzTx/>
              <a:buFontTx/>
              <a:buNone/>
            </a:pPr>
            <a:r>
              <a:rPr lang="en-US" altLang="zh-CN" sz="2000" dirty="0"/>
              <a:t>{</a:t>
            </a:r>
          </a:p>
          <a:p>
            <a:pPr>
              <a:spcBef>
                <a:spcPct val="0"/>
              </a:spcBef>
              <a:buClrTx/>
              <a:buSzTx/>
              <a:buFontTx/>
              <a:buNone/>
            </a:pPr>
            <a:r>
              <a:rPr lang="en-US" altLang="zh-CN" sz="2000" dirty="0"/>
              <a:t>    int </a:t>
            </a:r>
            <a:r>
              <a:rPr lang="en-US" altLang="zh-CN" sz="2000" dirty="0" err="1"/>
              <a:t>i</a:t>
            </a:r>
            <a:r>
              <a:rPr lang="en-US" altLang="zh-CN" sz="2000" dirty="0"/>
              <a:t>, j;</a:t>
            </a:r>
          </a:p>
          <a:p>
            <a:pPr>
              <a:spcBef>
                <a:spcPct val="0"/>
              </a:spcBef>
              <a:buClrTx/>
              <a:buSzTx/>
              <a:buFontTx/>
              <a:buNone/>
            </a:pPr>
            <a:r>
              <a:rPr lang="en-US" altLang="zh-CN" sz="2000" dirty="0"/>
              <a:t>    int v, x;</a:t>
            </a:r>
          </a:p>
          <a:p>
            <a:pPr>
              <a:spcBef>
                <a:spcPct val="0"/>
              </a:spcBef>
              <a:buClrTx/>
              <a:buSzTx/>
              <a:buFontTx/>
              <a:buNone/>
            </a:pPr>
            <a:r>
              <a:rPr lang="en-US" altLang="zh-CN" sz="2000" dirty="0"/>
              <a:t>    if (n &lt;= m) return;</a:t>
            </a:r>
          </a:p>
          <a:p>
            <a:pPr>
              <a:spcBef>
                <a:spcPct val="0"/>
              </a:spcBef>
              <a:buClrTx/>
              <a:buSzTx/>
              <a:buFontTx/>
              <a:buNone/>
            </a:pPr>
            <a:r>
              <a:rPr lang="en-US" altLang="zh-CN" sz="2000" dirty="0">
                <a:solidFill>
                  <a:srgbClr val="FF0000"/>
                </a:solidFill>
              </a:rPr>
              <a:t>    </a:t>
            </a:r>
            <a:r>
              <a:rPr lang="en-US" altLang="zh-CN" sz="2000" dirty="0" err="1">
                <a:solidFill>
                  <a:srgbClr val="FF0000"/>
                </a:solidFill>
              </a:rPr>
              <a:t>i</a:t>
            </a:r>
            <a:r>
              <a:rPr lang="en-US" altLang="zh-CN" sz="2000" dirty="0">
                <a:solidFill>
                  <a:srgbClr val="FF0000"/>
                </a:solidFill>
              </a:rPr>
              <a:t> = m – 1; j = n; v = a[n];</a:t>
            </a:r>
          </a:p>
          <a:p>
            <a:pPr>
              <a:spcBef>
                <a:spcPct val="0"/>
              </a:spcBef>
              <a:buClrTx/>
              <a:buSzTx/>
              <a:buFontTx/>
              <a:buNone/>
            </a:pPr>
            <a:r>
              <a:rPr lang="en-US" altLang="zh-CN" sz="2000" dirty="0">
                <a:solidFill>
                  <a:srgbClr val="FF0000"/>
                </a:solidFill>
              </a:rPr>
              <a:t>    while (1) {</a:t>
            </a:r>
          </a:p>
          <a:p>
            <a:pPr>
              <a:spcBef>
                <a:spcPct val="0"/>
              </a:spcBef>
              <a:buClrTx/>
              <a:buSzTx/>
              <a:buFontTx/>
              <a:buNone/>
            </a:pPr>
            <a:r>
              <a:rPr lang="en-US" altLang="zh-CN" sz="2000" dirty="0">
                <a:solidFill>
                  <a:srgbClr val="FF0000"/>
                </a:solidFill>
              </a:rPr>
              <a:t>        do </a:t>
            </a:r>
            <a:r>
              <a:rPr lang="en-US" altLang="zh-CN" sz="2000" dirty="0" err="1">
                <a:solidFill>
                  <a:srgbClr val="FF0000"/>
                </a:solidFill>
              </a:rPr>
              <a:t>i</a:t>
            </a:r>
            <a:r>
              <a:rPr lang="en-US" altLang="zh-CN" sz="2000" dirty="0">
                <a:solidFill>
                  <a:srgbClr val="FF0000"/>
                </a:solidFill>
              </a:rPr>
              <a:t> = </a:t>
            </a:r>
            <a:r>
              <a:rPr lang="en-US" altLang="zh-CN" sz="2000" dirty="0" err="1">
                <a:solidFill>
                  <a:srgbClr val="FF0000"/>
                </a:solidFill>
              </a:rPr>
              <a:t>i</a:t>
            </a:r>
            <a:r>
              <a:rPr lang="en-US" altLang="zh-CN" sz="2000" dirty="0">
                <a:solidFill>
                  <a:srgbClr val="FF0000"/>
                </a:solidFill>
              </a:rPr>
              <a:t> + 1; while (a[</a:t>
            </a:r>
            <a:r>
              <a:rPr lang="en-US" altLang="zh-CN" sz="2000" dirty="0" err="1">
                <a:solidFill>
                  <a:srgbClr val="FF0000"/>
                </a:solidFill>
              </a:rPr>
              <a:t>i</a:t>
            </a:r>
            <a:r>
              <a:rPr lang="en-US" altLang="zh-CN" sz="2000" dirty="0">
                <a:solidFill>
                  <a:srgbClr val="FF0000"/>
                </a:solidFill>
              </a:rPr>
              <a:t>] &lt; v);</a:t>
            </a:r>
          </a:p>
          <a:p>
            <a:pPr>
              <a:spcBef>
                <a:spcPct val="0"/>
              </a:spcBef>
              <a:buClrTx/>
              <a:buSzTx/>
              <a:buFontTx/>
              <a:buNone/>
            </a:pPr>
            <a:r>
              <a:rPr lang="en-US" altLang="zh-CN" sz="2000" dirty="0">
                <a:solidFill>
                  <a:srgbClr val="FF0000"/>
                </a:solidFill>
              </a:rPr>
              <a:t>        do j = j – 1; while (a[j] &gt; v);</a:t>
            </a:r>
          </a:p>
          <a:p>
            <a:pPr>
              <a:spcBef>
                <a:spcPct val="0"/>
              </a:spcBef>
              <a:buClrTx/>
              <a:buSzTx/>
              <a:buFontTx/>
              <a:buNone/>
            </a:pPr>
            <a:r>
              <a:rPr lang="en-US" altLang="zh-CN" sz="2000" dirty="0">
                <a:solidFill>
                  <a:srgbClr val="FF0000"/>
                </a:solidFill>
              </a:rPr>
              <a:t>        if (</a:t>
            </a:r>
            <a:r>
              <a:rPr lang="en-US" altLang="zh-CN" sz="2000" dirty="0" err="1">
                <a:solidFill>
                  <a:srgbClr val="FF0000"/>
                </a:solidFill>
              </a:rPr>
              <a:t>i</a:t>
            </a:r>
            <a:r>
              <a:rPr lang="en-US" altLang="zh-CN" sz="2000" dirty="0">
                <a:solidFill>
                  <a:srgbClr val="FF0000"/>
                </a:solidFill>
              </a:rPr>
              <a:t> &gt;= j) break;</a:t>
            </a:r>
          </a:p>
          <a:p>
            <a:pPr>
              <a:spcBef>
                <a:spcPct val="0"/>
              </a:spcBef>
              <a:buClrTx/>
              <a:buSzTx/>
              <a:buFontTx/>
              <a:buNone/>
            </a:pPr>
            <a:r>
              <a:rPr lang="en-US" altLang="zh-CN" sz="2000" dirty="0">
                <a:solidFill>
                  <a:srgbClr val="FF0000"/>
                </a:solidFill>
              </a:rPr>
              <a:t>        x = a[</a:t>
            </a:r>
            <a:r>
              <a:rPr lang="en-US" altLang="zh-CN" sz="2000" dirty="0" err="1">
                <a:solidFill>
                  <a:srgbClr val="FF0000"/>
                </a:solidFill>
              </a:rPr>
              <a:t>i</a:t>
            </a:r>
            <a:r>
              <a:rPr lang="en-US" altLang="zh-CN" sz="2000" dirty="0">
                <a:solidFill>
                  <a:srgbClr val="FF0000"/>
                </a:solidFill>
              </a:rPr>
              <a:t>]; a[</a:t>
            </a:r>
            <a:r>
              <a:rPr lang="en-US" altLang="zh-CN" sz="2000" dirty="0" err="1">
                <a:solidFill>
                  <a:srgbClr val="FF0000"/>
                </a:solidFill>
              </a:rPr>
              <a:t>i</a:t>
            </a:r>
            <a:r>
              <a:rPr lang="en-US" altLang="zh-CN" sz="2000" dirty="0">
                <a:solidFill>
                  <a:srgbClr val="FF0000"/>
                </a:solidFill>
              </a:rPr>
              <a:t>] = a[j]; a[j] = x;</a:t>
            </a:r>
          </a:p>
          <a:p>
            <a:pPr>
              <a:spcBef>
                <a:spcPct val="0"/>
              </a:spcBef>
              <a:buClrTx/>
              <a:buSzTx/>
              <a:buFontTx/>
              <a:buNone/>
            </a:pPr>
            <a:r>
              <a:rPr lang="en-US" altLang="zh-CN" sz="2000" dirty="0">
                <a:solidFill>
                  <a:srgbClr val="FF0000"/>
                </a:solidFill>
              </a:rPr>
              <a:t>    }</a:t>
            </a:r>
          </a:p>
          <a:p>
            <a:pPr>
              <a:spcBef>
                <a:spcPct val="0"/>
              </a:spcBef>
              <a:buClrTx/>
              <a:buSzTx/>
              <a:buFontTx/>
              <a:buNone/>
            </a:pPr>
            <a:r>
              <a:rPr lang="en-US" altLang="zh-CN" sz="2000" dirty="0">
                <a:solidFill>
                  <a:srgbClr val="FF0000"/>
                </a:solidFill>
              </a:rPr>
              <a:t>    x = a[</a:t>
            </a:r>
            <a:r>
              <a:rPr lang="en-US" altLang="zh-CN" sz="2000" dirty="0" err="1">
                <a:solidFill>
                  <a:srgbClr val="FF0000"/>
                </a:solidFill>
              </a:rPr>
              <a:t>i</a:t>
            </a:r>
            <a:r>
              <a:rPr lang="en-US" altLang="zh-CN" sz="2000" dirty="0">
                <a:solidFill>
                  <a:srgbClr val="FF0000"/>
                </a:solidFill>
              </a:rPr>
              <a:t>]; a[</a:t>
            </a:r>
            <a:r>
              <a:rPr lang="en-US" altLang="zh-CN" sz="2000" dirty="0" err="1">
                <a:solidFill>
                  <a:srgbClr val="FF0000"/>
                </a:solidFill>
              </a:rPr>
              <a:t>i</a:t>
            </a:r>
            <a:r>
              <a:rPr lang="en-US" altLang="zh-CN" sz="2000" dirty="0">
                <a:solidFill>
                  <a:srgbClr val="FF0000"/>
                </a:solidFill>
              </a:rPr>
              <a:t>] = a[n]; a[n] = x;</a:t>
            </a:r>
          </a:p>
          <a:p>
            <a:pPr>
              <a:spcBef>
                <a:spcPct val="0"/>
              </a:spcBef>
              <a:buClrTx/>
              <a:buSzTx/>
              <a:buFontTx/>
              <a:buNone/>
            </a:pPr>
            <a:r>
              <a:rPr lang="en-US" altLang="zh-CN" sz="2000" dirty="0"/>
              <a:t>    quicksort(m, j);  quicksort(i+1, n);</a:t>
            </a:r>
          </a:p>
          <a:p>
            <a:pPr>
              <a:spcBef>
                <a:spcPct val="0"/>
              </a:spcBef>
              <a:buClrTx/>
              <a:buSzTx/>
              <a:buFontTx/>
              <a:buNone/>
            </a:pPr>
            <a:r>
              <a:rPr lang="en-US" altLang="zh-CN" sz="2000" dirty="0"/>
              <a:t>}</a:t>
            </a:r>
            <a:endParaRPr lang="zh-CN" altLang="en-US" sz="2000" dirty="0"/>
          </a:p>
        </p:txBody>
      </p:sp>
    </p:spTree>
    <p:extLst>
      <p:ext uri="{BB962C8B-B14F-4D97-AF65-F5344CB8AC3E}">
        <p14:creationId xmlns:p14="http://schemas.microsoft.com/office/powerpoint/2010/main" val="256335898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9"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9220"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9221"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9222"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9223"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9224"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9225"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9226"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9227"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t6 = 4*i</a:t>
            </a:r>
          </a:p>
          <a:p>
            <a:pPr>
              <a:lnSpc>
                <a:spcPct val="70000"/>
              </a:lnSpc>
              <a:spcBef>
                <a:spcPct val="0"/>
              </a:spcBef>
              <a:buClrTx/>
              <a:buSzTx/>
              <a:buFontTx/>
              <a:buNone/>
            </a:pPr>
            <a:r>
              <a:rPr lang="en-US" altLang="zh-CN" sz="2000"/>
              <a:t>x = a[t6]</a:t>
            </a:r>
          </a:p>
          <a:p>
            <a:pPr>
              <a:lnSpc>
                <a:spcPct val="70000"/>
              </a:lnSpc>
              <a:spcBef>
                <a:spcPct val="0"/>
              </a:spcBef>
              <a:buClrTx/>
              <a:buSzTx/>
              <a:buFontTx/>
              <a:buNone/>
            </a:pPr>
            <a:r>
              <a:rPr lang="en-US" altLang="zh-CN" sz="2000"/>
              <a:t>t7 = 4*i</a:t>
            </a:r>
          </a:p>
          <a:p>
            <a:pPr>
              <a:lnSpc>
                <a:spcPct val="70000"/>
              </a:lnSpc>
              <a:spcBef>
                <a:spcPct val="0"/>
              </a:spcBef>
              <a:buClrTx/>
              <a:buSzTx/>
              <a:buFontTx/>
              <a:buNone/>
            </a:pPr>
            <a:r>
              <a:rPr lang="en-US" altLang="zh-CN" sz="2000"/>
              <a:t>t8 = 4*j</a:t>
            </a:r>
          </a:p>
          <a:p>
            <a:pPr>
              <a:lnSpc>
                <a:spcPct val="70000"/>
              </a:lnSpc>
              <a:spcBef>
                <a:spcPct val="0"/>
              </a:spcBef>
              <a:buClrTx/>
              <a:buSzTx/>
              <a:buFontTx/>
              <a:buNone/>
            </a:pPr>
            <a:r>
              <a:rPr lang="en-US" altLang="zh-CN" sz="2000"/>
              <a:t>t9 = a[t8]</a:t>
            </a:r>
          </a:p>
          <a:p>
            <a:pPr>
              <a:lnSpc>
                <a:spcPct val="70000"/>
              </a:lnSpc>
              <a:spcBef>
                <a:spcPct val="0"/>
              </a:spcBef>
              <a:buClrTx/>
              <a:buSzTx/>
              <a:buFontTx/>
              <a:buNone/>
            </a:pPr>
            <a:r>
              <a:rPr lang="en-US" altLang="zh-CN" sz="2000"/>
              <a:t>a[t7] = t9</a:t>
            </a:r>
          </a:p>
          <a:p>
            <a:pPr>
              <a:lnSpc>
                <a:spcPct val="70000"/>
              </a:lnSpc>
              <a:spcBef>
                <a:spcPct val="0"/>
              </a:spcBef>
              <a:buClrTx/>
              <a:buSzTx/>
              <a:buFontTx/>
              <a:buNone/>
            </a:pPr>
            <a:r>
              <a:rPr lang="en-US" altLang="zh-CN" sz="2000"/>
              <a:t>t10 = 4*j</a:t>
            </a:r>
          </a:p>
          <a:p>
            <a:pPr>
              <a:lnSpc>
                <a:spcPct val="70000"/>
              </a:lnSpc>
              <a:spcBef>
                <a:spcPct val="0"/>
              </a:spcBef>
              <a:buClrTx/>
              <a:buSzTx/>
              <a:buFontTx/>
              <a:buNone/>
            </a:pPr>
            <a:r>
              <a:rPr lang="en-US" altLang="zh-CN" sz="2000"/>
              <a:t>a[t10]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9228"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t11 = 4*i</a:t>
            </a:r>
          </a:p>
          <a:p>
            <a:pPr>
              <a:lnSpc>
                <a:spcPct val="70000"/>
              </a:lnSpc>
              <a:spcBef>
                <a:spcPct val="0"/>
              </a:spcBef>
              <a:buClrTx/>
              <a:buSzTx/>
              <a:buFontTx/>
              <a:buNone/>
            </a:pPr>
            <a:r>
              <a:rPr lang="en-US" altLang="zh-CN" sz="2000"/>
              <a:t>x = a[t11]</a:t>
            </a:r>
          </a:p>
          <a:p>
            <a:pPr>
              <a:lnSpc>
                <a:spcPct val="70000"/>
              </a:lnSpc>
              <a:spcBef>
                <a:spcPct val="0"/>
              </a:spcBef>
              <a:buClrTx/>
              <a:buSzTx/>
              <a:buFontTx/>
              <a:buNone/>
            </a:pPr>
            <a:r>
              <a:rPr lang="en-US" altLang="zh-CN" sz="2000"/>
              <a:t>t12 = 4*i</a:t>
            </a:r>
          </a:p>
          <a:p>
            <a:pPr>
              <a:lnSpc>
                <a:spcPct val="70000"/>
              </a:lnSpc>
              <a:spcBef>
                <a:spcPct val="0"/>
              </a:spcBef>
              <a:buClrTx/>
              <a:buSzTx/>
              <a:buFontTx/>
              <a:buNone/>
            </a:pPr>
            <a:r>
              <a:rPr lang="en-US" altLang="zh-CN" sz="2000"/>
              <a:t>t13 = 4*n</a:t>
            </a:r>
          </a:p>
          <a:p>
            <a:pPr>
              <a:lnSpc>
                <a:spcPct val="70000"/>
              </a:lnSpc>
              <a:spcBef>
                <a:spcPct val="0"/>
              </a:spcBef>
              <a:buClrTx/>
              <a:buSzTx/>
              <a:buFontTx/>
              <a:buNone/>
            </a:pPr>
            <a:r>
              <a:rPr lang="en-US" altLang="zh-CN" sz="2000"/>
              <a:t>t14 = a[t13]</a:t>
            </a:r>
          </a:p>
          <a:p>
            <a:pPr>
              <a:lnSpc>
                <a:spcPct val="70000"/>
              </a:lnSpc>
              <a:spcBef>
                <a:spcPct val="0"/>
              </a:spcBef>
              <a:buClrTx/>
              <a:buSzTx/>
              <a:buFontTx/>
              <a:buNone/>
            </a:pPr>
            <a:r>
              <a:rPr lang="en-US" altLang="zh-CN" sz="2000"/>
              <a:t>a[t12] = t14</a:t>
            </a:r>
          </a:p>
          <a:p>
            <a:pPr>
              <a:lnSpc>
                <a:spcPct val="70000"/>
              </a:lnSpc>
              <a:spcBef>
                <a:spcPct val="0"/>
              </a:spcBef>
              <a:buClrTx/>
              <a:buSzTx/>
              <a:buFontTx/>
              <a:buNone/>
            </a:pPr>
            <a:r>
              <a:rPr lang="en-US" altLang="zh-CN" sz="2000"/>
              <a:t>t15 = 4*n</a:t>
            </a:r>
          </a:p>
          <a:p>
            <a:pPr>
              <a:lnSpc>
                <a:spcPct val="70000"/>
              </a:lnSpc>
              <a:spcBef>
                <a:spcPct val="0"/>
              </a:spcBef>
              <a:buClrTx/>
              <a:buSzTx/>
              <a:buFontTx/>
              <a:buNone/>
            </a:pPr>
            <a:r>
              <a:rPr lang="en-US" altLang="zh-CN" sz="2000"/>
              <a:t>a[t15] = x</a:t>
            </a:r>
          </a:p>
          <a:p>
            <a:pPr>
              <a:lnSpc>
                <a:spcPct val="70000"/>
              </a:lnSpc>
              <a:spcBef>
                <a:spcPct val="0"/>
              </a:spcBef>
              <a:buClrTx/>
              <a:buSzTx/>
              <a:buFontTx/>
              <a:buNone/>
            </a:pPr>
            <a:endParaRPr lang="zh-CN" altLang="en-US" sz="2000"/>
          </a:p>
        </p:txBody>
      </p:sp>
      <p:sp>
        <p:nvSpPr>
          <p:cNvPr id="9229"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9230"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9231" name="直接箭头连接符 17"/>
          <p:cNvCxnSpPr>
            <a:cxnSpLocks noChangeShapeType="1"/>
            <a:stCxn id="9219" idx="2"/>
            <a:endCxn id="9220"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2" name="直接箭头连接符 19"/>
          <p:cNvCxnSpPr>
            <a:cxnSpLocks noChangeShapeType="1"/>
            <a:stCxn id="9220" idx="2"/>
            <a:endCxn id="9223"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3" name="直接箭头连接符 21"/>
          <p:cNvCxnSpPr>
            <a:cxnSpLocks noChangeShapeType="1"/>
            <a:stCxn id="9223" idx="2"/>
            <a:endCxn id="9225"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4" name="直接箭头连接符 23"/>
          <p:cNvCxnSpPr>
            <a:cxnSpLocks noChangeShapeType="1"/>
            <a:stCxn id="9225" idx="1"/>
            <a:endCxn id="9227"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5" name="直接箭头连接符 25"/>
          <p:cNvCxnSpPr>
            <a:cxnSpLocks noChangeShapeType="1"/>
            <a:stCxn id="9225" idx="3"/>
            <a:endCxn id="9228"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9236"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7"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8" name="TextBox 33"/>
          <p:cNvSpPr txBox="1">
            <a:spLocks noChangeArrowheads="1"/>
          </p:cNvSpPr>
          <p:nvPr/>
        </p:nvSpPr>
        <p:spPr bwMode="auto">
          <a:xfrm>
            <a:off x="-36513" y="692150"/>
            <a:ext cx="3260726"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dirty="0">
                <a:solidFill>
                  <a:srgbClr val="FF0000"/>
                </a:solidFill>
              </a:rPr>
              <a:t>    </a:t>
            </a:r>
            <a:r>
              <a:rPr lang="en-US" altLang="zh-CN" sz="1800" dirty="0" err="1">
                <a:solidFill>
                  <a:srgbClr val="FF0000"/>
                </a:solidFill>
              </a:rPr>
              <a:t>i</a:t>
            </a:r>
            <a:r>
              <a:rPr lang="en-US" altLang="zh-CN" sz="1800" dirty="0">
                <a:solidFill>
                  <a:srgbClr val="FF0000"/>
                </a:solidFill>
              </a:rPr>
              <a:t> = m – 1; j = n; v = a[n];</a:t>
            </a:r>
          </a:p>
          <a:p>
            <a:pPr>
              <a:spcBef>
                <a:spcPct val="0"/>
              </a:spcBef>
              <a:buClrTx/>
              <a:buSzTx/>
              <a:buFontTx/>
              <a:buNone/>
            </a:pPr>
            <a:r>
              <a:rPr lang="en-US" altLang="zh-CN" sz="1800" dirty="0">
                <a:solidFill>
                  <a:srgbClr val="FF0000"/>
                </a:solidFill>
              </a:rPr>
              <a:t>    while (1) {</a:t>
            </a:r>
          </a:p>
          <a:p>
            <a:pPr>
              <a:spcBef>
                <a:spcPct val="0"/>
              </a:spcBef>
              <a:buClrTx/>
              <a:buSzTx/>
              <a:buFontTx/>
              <a:buNone/>
            </a:pPr>
            <a:r>
              <a:rPr lang="en-US" altLang="zh-CN" sz="1800" dirty="0">
                <a:solidFill>
                  <a:srgbClr val="FF0000"/>
                </a:solidFill>
              </a:rPr>
              <a:t>        do </a:t>
            </a:r>
            <a:r>
              <a:rPr lang="en-US" altLang="zh-CN" sz="1800" dirty="0" err="1">
                <a:solidFill>
                  <a:srgbClr val="FF0000"/>
                </a:solidFill>
              </a:rPr>
              <a:t>i</a:t>
            </a:r>
            <a:r>
              <a:rPr lang="en-US" altLang="zh-CN" sz="1800" dirty="0">
                <a:solidFill>
                  <a:srgbClr val="FF0000"/>
                </a:solidFill>
              </a:rPr>
              <a:t> = </a:t>
            </a:r>
            <a:r>
              <a:rPr lang="en-US" altLang="zh-CN" sz="1800" dirty="0" err="1">
                <a:solidFill>
                  <a:srgbClr val="FF0000"/>
                </a:solidFill>
              </a:rPr>
              <a:t>i</a:t>
            </a:r>
            <a:r>
              <a:rPr lang="en-US" altLang="zh-CN" sz="1800" dirty="0">
                <a:solidFill>
                  <a:srgbClr val="FF0000"/>
                </a:solidFill>
              </a:rPr>
              <a:t> + 1; while (a[</a:t>
            </a:r>
            <a:r>
              <a:rPr lang="en-US" altLang="zh-CN" sz="1800" dirty="0" err="1">
                <a:solidFill>
                  <a:srgbClr val="FF0000"/>
                </a:solidFill>
              </a:rPr>
              <a:t>i</a:t>
            </a:r>
            <a:r>
              <a:rPr lang="en-US" altLang="zh-CN" sz="1800" dirty="0">
                <a:solidFill>
                  <a:srgbClr val="FF0000"/>
                </a:solidFill>
              </a:rPr>
              <a:t>] &lt; v);</a:t>
            </a:r>
          </a:p>
          <a:p>
            <a:pPr>
              <a:spcBef>
                <a:spcPct val="0"/>
              </a:spcBef>
              <a:buClrTx/>
              <a:buSzTx/>
              <a:buFontTx/>
              <a:buNone/>
            </a:pPr>
            <a:r>
              <a:rPr lang="en-US" altLang="zh-CN" sz="1800" dirty="0">
                <a:solidFill>
                  <a:srgbClr val="FF0000"/>
                </a:solidFill>
              </a:rPr>
              <a:t>        do j = j – 1; while (a[j] &gt; v);</a:t>
            </a:r>
          </a:p>
          <a:p>
            <a:pPr>
              <a:spcBef>
                <a:spcPct val="0"/>
              </a:spcBef>
              <a:buClrTx/>
              <a:buSzTx/>
              <a:buFontTx/>
              <a:buNone/>
            </a:pPr>
            <a:r>
              <a:rPr lang="en-US" altLang="zh-CN" sz="1800" dirty="0">
                <a:solidFill>
                  <a:srgbClr val="FF0000"/>
                </a:solidFill>
              </a:rPr>
              <a:t>        if (</a:t>
            </a:r>
            <a:r>
              <a:rPr lang="en-US" altLang="zh-CN" sz="1800" dirty="0" err="1">
                <a:solidFill>
                  <a:srgbClr val="FF0000"/>
                </a:solidFill>
              </a:rPr>
              <a:t>i</a:t>
            </a:r>
            <a:r>
              <a:rPr lang="en-US" altLang="zh-CN" sz="1800" dirty="0">
                <a:solidFill>
                  <a:srgbClr val="FF0000"/>
                </a:solidFill>
              </a:rPr>
              <a:t> &gt;= j) break;</a:t>
            </a:r>
          </a:p>
          <a:p>
            <a:pPr>
              <a:spcBef>
                <a:spcPct val="0"/>
              </a:spcBef>
              <a:buClrTx/>
              <a:buSzTx/>
              <a:buFontTx/>
              <a:buNone/>
            </a:pPr>
            <a:r>
              <a:rPr lang="en-US" altLang="zh-CN" sz="1800" dirty="0">
                <a:solidFill>
                  <a:srgbClr val="FF0000"/>
                </a:solidFill>
              </a:rPr>
              <a:t>        x = a[</a:t>
            </a:r>
            <a:r>
              <a:rPr lang="en-US" altLang="zh-CN" sz="1800" dirty="0" err="1">
                <a:solidFill>
                  <a:srgbClr val="FF0000"/>
                </a:solidFill>
              </a:rPr>
              <a:t>i</a:t>
            </a:r>
            <a:r>
              <a:rPr lang="en-US" altLang="zh-CN" sz="1800" dirty="0">
                <a:solidFill>
                  <a:srgbClr val="FF0000"/>
                </a:solidFill>
              </a:rPr>
              <a:t>]; a[</a:t>
            </a:r>
            <a:r>
              <a:rPr lang="en-US" altLang="zh-CN" sz="1800" dirty="0" err="1">
                <a:solidFill>
                  <a:srgbClr val="FF0000"/>
                </a:solidFill>
              </a:rPr>
              <a:t>i</a:t>
            </a:r>
            <a:r>
              <a:rPr lang="en-US" altLang="zh-CN" sz="1800" dirty="0">
                <a:solidFill>
                  <a:srgbClr val="FF0000"/>
                </a:solidFill>
              </a:rPr>
              <a:t>] = a[j]; a[j] = x;</a:t>
            </a:r>
          </a:p>
          <a:p>
            <a:pPr>
              <a:spcBef>
                <a:spcPct val="0"/>
              </a:spcBef>
              <a:buClrTx/>
              <a:buSzTx/>
              <a:buFontTx/>
              <a:buNone/>
            </a:pPr>
            <a:r>
              <a:rPr lang="en-US" altLang="zh-CN" sz="1800" dirty="0">
                <a:solidFill>
                  <a:srgbClr val="FF0000"/>
                </a:solidFill>
              </a:rPr>
              <a:t>     }</a:t>
            </a:r>
          </a:p>
          <a:p>
            <a:pPr>
              <a:spcBef>
                <a:spcPct val="0"/>
              </a:spcBef>
              <a:buClrTx/>
              <a:buSzTx/>
              <a:buFontTx/>
              <a:buNone/>
            </a:pPr>
            <a:r>
              <a:rPr lang="en-US" altLang="zh-CN" sz="1800" dirty="0">
                <a:solidFill>
                  <a:srgbClr val="FF0000"/>
                </a:solidFill>
              </a:rPr>
              <a:t>     x = a[</a:t>
            </a:r>
            <a:r>
              <a:rPr lang="en-US" altLang="zh-CN" sz="1800" dirty="0" err="1">
                <a:solidFill>
                  <a:srgbClr val="FF0000"/>
                </a:solidFill>
              </a:rPr>
              <a:t>i</a:t>
            </a:r>
            <a:r>
              <a:rPr lang="en-US" altLang="zh-CN" sz="1800" dirty="0">
                <a:solidFill>
                  <a:srgbClr val="FF0000"/>
                </a:solidFill>
              </a:rPr>
              <a:t>]; a[</a:t>
            </a:r>
            <a:r>
              <a:rPr lang="en-US" altLang="zh-CN" sz="1800" dirty="0" err="1">
                <a:solidFill>
                  <a:srgbClr val="FF0000"/>
                </a:solidFill>
              </a:rPr>
              <a:t>i</a:t>
            </a:r>
            <a:r>
              <a:rPr lang="en-US" altLang="zh-CN" sz="1800" dirty="0">
                <a:solidFill>
                  <a:srgbClr val="FF0000"/>
                </a:solidFill>
              </a:rPr>
              <a:t>] = a[n]; a[n] = x;</a:t>
            </a:r>
            <a:endParaRPr lang="zh-CN" altLang="en-US" sz="1800" dirty="0"/>
          </a:p>
        </p:txBody>
      </p:sp>
    </p:spTree>
    <p:extLst>
      <p:ext uri="{BB962C8B-B14F-4D97-AF65-F5344CB8AC3E}">
        <p14:creationId xmlns:p14="http://schemas.microsoft.com/office/powerpoint/2010/main" val="395073055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0244"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0245"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0246"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0247"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0248"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0249"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0250"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0251"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t6 = 4*i</a:t>
            </a:r>
          </a:p>
          <a:p>
            <a:pPr>
              <a:lnSpc>
                <a:spcPct val="70000"/>
              </a:lnSpc>
              <a:spcBef>
                <a:spcPct val="0"/>
              </a:spcBef>
              <a:buClrTx/>
              <a:buSzTx/>
              <a:buFontTx/>
              <a:buNone/>
            </a:pPr>
            <a:r>
              <a:rPr lang="en-US" altLang="zh-CN" sz="2000"/>
              <a:t>x = a[t6]</a:t>
            </a:r>
          </a:p>
          <a:p>
            <a:pPr>
              <a:lnSpc>
                <a:spcPct val="70000"/>
              </a:lnSpc>
              <a:spcBef>
                <a:spcPct val="0"/>
              </a:spcBef>
              <a:buClrTx/>
              <a:buSzTx/>
              <a:buFontTx/>
              <a:buNone/>
            </a:pPr>
            <a:r>
              <a:rPr lang="en-US" altLang="zh-CN" sz="2000">
                <a:solidFill>
                  <a:srgbClr val="FF0000"/>
                </a:solidFill>
              </a:rPr>
              <a:t>t7 = 4*i</a:t>
            </a:r>
          </a:p>
          <a:p>
            <a:pPr>
              <a:lnSpc>
                <a:spcPct val="70000"/>
              </a:lnSpc>
              <a:spcBef>
                <a:spcPct val="0"/>
              </a:spcBef>
              <a:buClrTx/>
              <a:buSzTx/>
              <a:buFontTx/>
              <a:buNone/>
            </a:pPr>
            <a:r>
              <a:rPr lang="en-US" altLang="zh-CN" sz="2000"/>
              <a:t>t8 = 4*j</a:t>
            </a:r>
          </a:p>
          <a:p>
            <a:pPr>
              <a:lnSpc>
                <a:spcPct val="70000"/>
              </a:lnSpc>
              <a:spcBef>
                <a:spcPct val="0"/>
              </a:spcBef>
              <a:buClrTx/>
              <a:buSzTx/>
              <a:buFontTx/>
              <a:buNone/>
            </a:pPr>
            <a:r>
              <a:rPr lang="en-US" altLang="zh-CN" sz="2000"/>
              <a:t>t9 = a[t8]</a:t>
            </a:r>
          </a:p>
          <a:p>
            <a:pPr>
              <a:lnSpc>
                <a:spcPct val="70000"/>
              </a:lnSpc>
              <a:spcBef>
                <a:spcPct val="0"/>
              </a:spcBef>
              <a:buClrTx/>
              <a:buSzTx/>
              <a:buFontTx/>
              <a:buNone/>
            </a:pPr>
            <a:r>
              <a:rPr lang="en-US" altLang="zh-CN" sz="2000"/>
              <a:t>a[t7] = t9</a:t>
            </a:r>
          </a:p>
          <a:p>
            <a:pPr>
              <a:lnSpc>
                <a:spcPct val="70000"/>
              </a:lnSpc>
              <a:spcBef>
                <a:spcPct val="0"/>
              </a:spcBef>
              <a:buClrTx/>
              <a:buSzTx/>
              <a:buFontTx/>
              <a:buNone/>
            </a:pPr>
            <a:r>
              <a:rPr lang="en-US" altLang="zh-CN" sz="2000">
                <a:solidFill>
                  <a:srgbClr val="FF0000"/>
                </a:solidFill>
              </a:rPr>
              <a:t>t10 = 4*j</a:t>
            </a:r>
          </a:p>
          <a:p>
            <a:pPr>
              <a:lnSpc>
                <a:spcPct val="70000"/>
              </a:lnSpc>
              <a:spcBef>
                <a:spcPct val="0"/>
              </a:spcBef>
              <a:buClrTx/>
              <a:buSzTx/>
              <a:buFontTx/>
              <a:buNone/>
            </a:pPr>
            <a:r>
              <a:rPr lang="en-US" altLang="zh-CN" sz="2000"/>
              <a:t>a[t10]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0252"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t11 = 4*i</a:t>
            </a:r>
          </a:p>
          <a:p>
            <a:pPr>
              <a:lnSpc>
                <a:spcPct val="70000"/>
              </a:lnSpc>
              <a:spcBef>
                <a:spcPct val="0"/>
              </a:spcBef>
              <a:buClrTx/>
              <a:buSzTx/>
              <a:buFontTx/>
              <a:buNone/>
            </a:pPr>
            <a:r>
              <a:rPr lang="en-US" altLang="zh-CN" sz="2000"/>
              <a:t>x = a[t11]</a:t>
            </a:r>
          </a:p>
          <a:p>
            <a:pPr>
              <a:lnSpc>
                <a:spcPct val="70000"/>
              </a:lnSpc>
              <a:spcBef>
                <a:spcPct val="0"/>
              </a:spcBef>
              <a:buClrTx/>
              <a:buSzTx/>
              <a:buFontTx/>
              <a:buNone/>
            </a:pPr>
            <a:r>
              <a:rPr lang="en-US" altLang="zh-CN" sz="2000"/>
              <a:t>t12 = 4*i</a:t>
            </a:r>
          </a:p>
          <a:p>
            <a:pPr>
              <a:lnSpc>
                <a:spcPct val="70000"/>
              </a:lnSpc>
              <a:spcBef>
                <a:spcPct val="0"/>
              </a:spcBef>
              <a:buClrTx/>
              <a:buSzTx/>
              <a:buFontTx/>
              <a:buNone/>
            </a:pPr>
            <a:r>
              <a:rPr lang="en-US" altLang="zh-CN" sz="2000"/>
              <a:t>t13 = 4*n</a:t>
            </a:r>
          </a:p>
          <a:p>
            <a:pPr>
              <a:lnSpc>
                <a:spcPct val="70000"/>
              </a:lnSpc>
              <a:spcBef>
                <a:spcPct val="0"/>
              </a:spcBef>
              <a:buClrTx/>
              <a:buSzTx/>
              <a:buFontTx/>
              <a:buNone/>
            </a:pPr>
            <a:r>
              <a:rPr lang="en-US" altLang="zh-CN" sz="2000"/>
              <a:t>t14 = a[t13]</a:t>
            </a:r>
          </a:p>
          <a:p>
            <a:pPr>
              <a:lnSpc>
                <a:spcPct val="70000"/>
              </a:lnSpc>
              <a:spcBef>
                <a:spcPct val="0"/>
              </a:spcBef>
              <a:buClrTx/>
              <a:buSzTx/>
              <a:buFontTx/>
              <a:buNone/>
            </a:pPr>
            <a:r>
              <a:rPr lang="en-US" altLang="zh-CN" sz="2000"/>
              <a:t>a[t12] = t14</a:t>
            </a:r>
          </a:p>
          <a:p>
            <a:pPr>
              <a:lnSpc>
                <a:spcPct val="70000"/>
              </a:lnSpc>
              <a:spcBef>
                <a:spcPct val="0"/>
              </a:spcBef>
              <a:buClrTx/>
              <a:buSzTx/>
              <a:buFontTx/>
              <a:buNone/>
            </a:pPr>
            <a:r>
              <a:rPr lang="en-US" altLang="zh-CN" sz="2000"/>
              <a:t>t15 = 4*n</a:t>
            </a:r>
          </a:p>
          <a:p>
            <a:pPr>
              <a:lnSpc>
                <a:spcPct val="70000"/>
              </a:lnSpc>
              <a:spcBef>
                <a:spcPct val="0"/>
              </a:spcBef>
              <a:buClrTx/>
              <a:buSzTx/>
              <a:buFontTx/>
              <a:buNone/>
            </a:pPr>
            <a:r>
              <a:rPr lang="en-US" altLang="zh-CN" sz="2000"/>
              <a:t>a[t15] = x</a:t>
            </a:r>
          </a:p>
          <a:p>
            <a:pPr>
              <a:lnSpc>
                <a:spcPct val="70000"/>
              </a:lnSpc>
              <a:spcBef>
                <a:spcPct val="0"/>
              </a:spcBef>
              <a:buClrTx/>
              <a:buSzTx/>
              <a:buFontTx/>
              <a:buNone/>
            </a:pPr>
            <a:endParaRPr lang="zh-CN" altLang="en-US" sz="2000"/>
          </a:p>
        </p:txBody>
      </p:sp>
      <p:sp>
        <p:nvSpPr>
          <p:cNvPr id="10253"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0254"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0255" name="直接箭头连接符 17"/>
          <p:cNvCxnSpPr>
            <a:cxnSpLocks noChangeShapeType="1"/>
            <a:stCxn id="10243" idx="2"/>
            <a:endCxn id="10244"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6" name="直接箭头连接符 19"/>
          <p:cNvCxnSpPr>
            <a:cxnSpLocks noChangeShapeType="1"/>
            <a:stCxn id="10244" idx="2"/>
            <a:endCxn id="10247"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7" name="直接箭头连接符 21"/>
          <p:cNvCxnSpPr>
            <a:cxnSpLocks noChangeShapeType="1"/>
            <a:stCxn id="10247" idx="2"/>
            <a:endCxn id="10249"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8" name="直接箭头连接符 23"/>
          <p:cNvCxnSpPr>
            <a:cxnSpLocks noChangeShapeType="1"/>
            <a:stCxn id="10249" idx="1"/>
            <a:endCxn id="10251"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9" name="直接箭头连接符 25"/>
          <p:cNvCxnSpPr>
            <a:cxnSpLocks noChangeShapeType="1"/>
            <a:stCxn id="10249" idx="3"/>
            <a:endCxn id="10252"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0260"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1"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2"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局部公共子表达式消除</a:t>
            </a:r>
          </a:p>
        </p:txBody>
      </p:sp>
      <p:sp>
        <p:nvSpPr>
          <p:cNvPr id="10263" name="圆角矩形 22"/>
          <p:cNvSpPr>
            <a:spLocks noChangeArrowheads="1"/>
          </p:cNvSpPr>
          <p:nvPr/>
        </p:nvSpPr>
        <p:spPr bwMode="auto">
          <a:xfrm>
            <a:off x="3576638" y="4270375"/>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t6 = 4*i</a:t>
            </a:r>
          </a:p>
          <a:p>
            <a:pPr>
              <a:lnSpc>
                <a:spcPct val="70000"/>
              </a:lnSpc>
              <a:spcBef>
                <a:spcPct val="0"/>
              </a:spcBef>
              <a:buClrTx/>
              <a:buSzTx/>
              <a:buFontTx/>
              <a:buNone/>
            </a:pPr>
            <a:r>
              <a:rPr lang="en-US" altLang="zh-CN" sz="2000">
                <a:solidFill>
                  <a:srgbClr val="FF0000"/>
                </a:solidFill>
              </a:rPr>
              <a:t>x = a[t6]</a:t>
            </a:r>
          </a:p>
          <a:p>
            <a:pPr>
              <a:lnSpc>
                <a:spcPct val="70000"/>
              </a:lnSpc>
              <a:spcBef>
                <a:spcPct val="0"/>
              </a:spcBef>
              <a:buClrTx/>
              <a:buSzTx/>
              <a:buFontTx/>
              <a:buNone/>
            </a:pPr>
            <a:r>
              <a:rPr lang="en-US" altLang="zh-CN" sz="2000">
                <a:solidFill>
                  <a:srgbClr val="FF0000"/>
                </a:solidFill>
              </a:rPr>
              <a:t>t8 = 4*j</a:t>
            </a:r>
          </a:p>
          <a:p>
            <a:pPr>
              <a:lnSpc>
                <a:spcPct val="70000"/>
              </a:lnSpc>
              <a:spcBef>
                <a:spcPct val="0"/>
              </a:spcBef>
              <a:buClrTx/>
              <a:buSzTx/>
              <a:buFontTx/>
              <a:buNone/>
            </a:pPr>
            <a:r>
              <a:rPr lang="en-US" altLang="zh-CN" sz="2000">
                <a:solidFill>
                  <a:srgbClr val="FF0000"/>
                </a:solidFill>
              </a:rPr>
              <a:t>t9 = a[t8]</a:t>
            </a:r>
          </a:p>
          <a:p>
            <a:pPr>
              <a:lnSpc>
                <a:spcPct val="70000"/>
              </a:lnSpc>
              <a:spcBef>
                <a:spcPct val="0"/>
              </a:spcBef>
              <a:buClrTx/>
              <a:buSzTx/>
              <a:buFontTx/>
              <a:buNone/>
            </a:pPr>
            <a:r>
              <a:rPr lang="en-US" altLang="zh-CN" sz="2000">
                <a:solidFill>
                  <a:srgbClr val="FF0000"/>
                </a:solidFill>
              </a:rPr>
              <a:t>a[t6] = t9</a:t>
            </a:r>
          </a:p>
          <a:p>
            <a:pPr>
              <a:lnSpc>
                <a:spcPct val="70000"/>
              </a:lnSpc>
              <a:spcBef>
                <a:spcPct val="0"/>
              </a:spcBef>
              <a:buClrTx/>
              <a:buSzTx/>
              <a:buFontTx/>
              <a:buNone/>
            </a:pPr>
            <a:r>
              <a:rPr lang="en-US" altLang="zh-CN" sz="2000">
                <a:solidFill>
                  <a:srgbClr val="FF0000"/>
                </a:solidFill>
              </a:rPr>
              <a:t>a[t8] = x</a:t>
            </a:r>
          </a:p>
          <a:p>
            <a:pPr>
              <a:lnSpc>
                <a:spcPct val="70000"/>
              </a:lnSpc>
              <a:spcBef>
                <a:spcPct val="0"/>
              </a:spcBef>
              <a:buClrTx/>
              <a:buSzTx/>
              <a:buFontTx/>
              <a:buNone/>
            </a:pPr>
            <a:r>
              <a:rPr lang="en-US" altLang="zh-CN" sz="2000">
                <a:solidFill>
                  <a:srgbClr val="FF0000"/>
                </a:solidFill>
              </a:rPr>
              <a:t>goto B2</a:t>
            </a:r>
          </a:p>
          <a:p>
            <a:pPr>
              <a:lnSpc>
                <a:spcPct val="70000"/>
              </a:lnSpc>
              <a:spcBef>
                <a:spcPct val="0"/>
              </a:spcBef>
              <a:buClrTx/>
              <a:buSzTx/>
              <a:buFontTx/>
              <a:buNone/>
            </a:pPr>
            <a:endParaRPr lang="zh-CN" altLang="en-US" sz="2000">
              <a:solidFill>
                <a:srgbClr val="FF0000"/>
              </a:solidFill>
            </a:endParaRPr>
          </a:p>
        </p:txBody>
      </p:sp>
    </p:spTree>
    <p:extLst>
      <p:ext uri="{BB962C8B-B14F-4D97-AF65-F5344CB8AC3E}">
        <p14:creationId xmlns:p14="http://schemas.microsoft.com/office/powerpoint/2010/main" val="135484912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7"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dirty="0" err="1"/>
              <a:t>i</a:t>
            </a:r>
            <a:r>
              <a:rPr lang="en-US" altLang="zh-CN" sz="2000" dirty="0"/>
              <a:t> = m – 1</a:t>
            </a:r>
          </a:p>
          <a:p>
            <a:pPr>
              <a:lnSpc>
                <a:spcPct val="70000"/>
              </a:lnSpc>
              <a:spcBef>
                <a:spcPct val="0"/>
              </a:spcBef>
              <a:buClrTx/>
              <a:buSzTx/>
              <a:buFontTx/>
              <a:buNone/>
            </a:pPr>
            <a:r>
              <a:rPr lang="en-US" altLang="zh-CN" sz="2000" dirty="0"/>
              <a:t>j = n</a:t>
            </a:r>
            <a:endParaRPr lang="en-US" altLang="zh-CN" sz="2000" dirty="0">
              <a:solidFill>
                <a:srgbClr val="8CA4FD"/>
              </a:solidFill>
            </a:endParaRPr>
          </a:p>
          <a:p>
            <a:pPr>
              <a:lnSpc>
                <a:spcPct val="70000"/>
              </a:lnSpc>
              <a:spcBef>
                <a:spcPct val="0"/>
              </a:spcBef>
              <a:buClrTx/>
              <a:buSzTx/>
              <a:buFontTx/>
              <a:buNone/>
            </a:pPr>
            <a:r>
              <a:rPr lang="en-US" altLang="zh-CN" sz="2000" dirty="0">
                <a:solidFill>
                  <a:srgbClr val="8CA4FD"/>
                </a:solidFill>
              </a:rPr>
              <a:t>t1 = 4*n</a:t>
            </a:r>
          </a:p>
          <a:p>
            <a:pPr>
              <a:lnSpc>
                <a:spcPct val="70000"/>
              </a:lnSpc>
              <a:spcBef>
                <a:spcPct val="0"/>
              </a:spcBef>
              <a:buClrTx/>
              <a:buSzTx/>
              <a:buFontTx/>
              <a:buNone/>
            </a:pPr>
            <a:r>
              <a:rPr lang="en-US" altLang="zh-CN" sz="2000" dirty="0">
                <a:solidFill>
                  <a:srgbClr val="8CA4FD"/>
                </a:solidFill>
              </a:rPr>
              <a:t>v = a[t1]</a:t>
            </a:r>
            <a:endParaRPr lang="zh-CN" altLang="en-US" sz="2000" dirty="0">
              <a:solidFill>
                <a:srgbClr val="8CA4FD"/>
              </a:solidFill>
            </a:endParaRPr>
          </a:p>
        </p:txBody>
      </p:sp>
      <p:sp>
        <p:nvSpPr>
          <p:cNvPr id="11268"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solidFill>
                  <a:srgbClr val="35FF35"/>
                </a:solidFill>
              </a:rPr>
              <a:t>t2 = 4*i</a:t>
            </a:r>
          </a:p>
          <a:p>
            <a:pPr>
              <a:lnSpc>
                <a:spcPct val="70000"/>
              </a:lnSpc>
              <a:spcBef>
                <a:spcPct val="0"/>
              </a:spcBef>
              <a:buClrTx/>
              <a:buSzTx/>
              <a:buFontTx/>
              <a:buNone/>
            </a:pPr>
            <a:r>
              <a:rPr lang="en-US" altLang="zh-CN" sz="2000">
                <a:solidFill>
                  <a:srgbClr val="35FF35"/>
                </a:solidFill>
              </a:rPr>
              <a:t>t3 = a[t2]</a:t>
            </a:r>
          </a:p>
          <a:p>
            <a:pPr>
              <a:lnSpc>
                <a:spcPct val="70000"/>
              </a:lnSpc>
              <a:spcBef>
                <a:spcPct val="0"/>
              </a:spcBef>
              <a:buClrTx/>
              <a:buSzTx/>
              <a:buFontTx/>
              <a:buNone/>
            </a:pPr>
            <a:r>
              <a:rPr lang="en-US" altLang="zh-CN" sz="2000"/>
              <a:t>if t3&lt;v goto B2</a:t>
            </a:r>
            <a:endParaRPr lang="zh-CN" altLang="en-US" sz="2000"/>
          </a:p>
        </p:txBody>
      </p:sp>
      <p:sp>
        <p:nvSpPr>
          <p:cNvPr id="11269"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1270"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1271"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solidFill>
                  <a:srgbClr val="FF0000"/>
                </a:solidFill>
              </a:rPr>
              <a:t>t5 = a[t4]</a:t>
            </a:r>
          </a:p>
          <a:p>
            <a:pPr>
              <a:lnSpc>
                <a:spcPct val="70000"/>
              </a:lnSpc>
              <a:spcBef>
                <a:spcPct val="0"/>
              </a:spcBef>
              <a:buClrTx/>
              <a:buSzTx/>
              <a:buFontTx/>
              <a:buNone/>
            </a:pPr>
            <a:r>
              <a:rPr lang="en-US" altLang="zh-CN" sz="2000"/>
              <a:t>if t5&gt;v goto B3</a:t>
            </a:r>
            <a:endParaRPr lang="zh-CN" altLang="en-US" sz="2000"/>
          </a:p>
        </p:txBody>
      </p:sp>
      <p:sp>
        <p:nvSpPr>
          <p:cNvPr id="11272"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1273"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1274"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1275"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35FF35"/>
                </a:solidFill>
              </a:rPr>
              <a:t>t6 = 4*i</a:t>
            </a:r>
          </a:p>
          <a:p>
            <a:pPr>
              <a:lnSpc>
                <a:spcPct val="70000"/>
              </a:lnSpc>
              <a:spcBef>
                <a:spcPct val="0"/>
              </a:spcBef>
              <a:buClrTx/>
              <a:buSzTx/>
              <a:buFontTx/>
              <a:buNone/>
            </a:pPr>
            <a:r>
              <a:rPr lang="en-US" altLang="zh-CN" sz="2000">
                <a:solidFill>
                  <a:srgbClr val="35FF35"/>
                </a:solidFill>
              </a:rPr>
              <a:t>x = a[t6]</a:t>
            </a:r>
          </a:p>
          <a:p>
            <a:pPr>
              <a:lnSpc>
                <a:spcPct val="70000"/>
              </a:lnSpc>
              <a:spcBef>
                <a:spcPct val="0"/>
              </a:spcBef>
              <a:buClrTx/>
              <a:buSzTx/>
              <a:buFontTx/>
              <a:buNone/>
            </a:pPr>
            <a:r>
              <a:rPr lang="en-US" altLang="zh-CN" sz="2000">
                <a:solidFill>
                  <a:srgbClr val="FF0000"/>
                </a:solidFill>
              </a:rPr>
              <a:t>t8 = 4*j</a:t>
            </a:r>
          </a:p>
          <a:p>
            <a:pPr>
              <a:lnSpc>
                <a:spcPct val="70000"/>
              </a:lnSpc>
              <a:spcBef>
                <a:spcPct val="0"/>
              </a:spcBef>
              <a:buClrTx/>
              <a:buSzTx/>
              <a:buFontTx/>
              <a:buNone/>
            </a:pPr>
            <a:r>
              <a:rPr lang="en-US" altLang="zh-CN" sz="2000">
                <a:solidFill>
                  <a:srgbClr val="FF0000"/>
                </a:solidFill>
              </a:rPr>
              <a:t>t9 = a[t8]</a:t>
            </a:r>
          </a:p>
          <a:p>
            <a:pPr>
              <a:lnSpc>
                <a:spcPct val="70000"/>
              </a:lnSpc>
              <a:spcBef>
                <a:spcPct val="0"/>
              </a:spcBef>
              <a:buClrTx/>
              <a:buSzTx/>
              <a:buFontTx/>
              <a:buNone/>
            </a:pPr>
            <a:r>
              <a:rPr lang="en-US" altLang="zh-CN" sz="2000"/>
              <a:t>a[t6] = t9</a:t>
            </a:r>
          </a:p>
          <a:p>
            <a:pPr>
              <a:lnSpc>
                <a:spcPct val="70000"/>
              </a:lnSpc>
              <a:spcBef>
                <a:spcPct val="0"/>
              </a:spcBef>
              <a:buClrTx/>
              <a:buSzTx/>
              <a:buFontTx/>
              <a:buNone/>
            </a:pPr>
            <a:r>
              <a:rPr lang="en-US" altLang="zh-CN" sz="2000"/>
              <a:t>a[t8]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1276"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35FF35"/>
                </a:solidFill>
              </a:rPr>
              <a:t>t11 = 4*i</a:t>
            </a:r>
          </a:p>
          <a:p>
            <a:pPr>
              <a:lnSpc>
                <a:spcPct val="70000"/>
              </a:lnSpc>
              <a:spcBef>
                <a:spcPct val="0"/>
              </a:spcBef>
              <a:buClrTx/>
              <a:buSzTx/>
              <a:buFontTx/>
              <a:buNone/>
            </a:pPr>
            <a:r>
              <a:rPr lang="en-US" altLang="zh-CN" sz="2000">
                <a:solidFill>
                  <a:srgbClr val="35FF35"/>
                </a:solidFill>
              </a:rPr>
              <a:t>x = a[t11]</a:t>
            </a:r>
          </a:p>
          <a:p>
            <a:pPr>
              <a:lnSpc>
                <a:spcPct val="70000"/>
              </a:lnSpc>
              <a:spcBef>
                <a:spcPct val="0"/>
              </a:spcBef>
              <a:buClrTx/>
              <a:buSzTx/>
              <a:buFontTx/>
              <a:buNone/>
            </a:pPr>
            <a:r>
              <a:rPr lang="en-US" altLang="zh-CN" sz="2000">
                <a:solidFill>
                  <a:srgbClr val="35FF35"/>
                </a:solidFill>
              </a:rPr>
              <a:t>t12 = 4*i</a:t>
            </a:r>
          </a:p>
          <a:p>
            <a:pPr>
              <a:lnSpc>
                <a:spcPct val="70000"/>
              </a:lnSpc>
              <a:spcBef>
                <a:spcPct val="0"/>
              </a:spcBef>
              <a:buClrTx/>
              <a:buSzTx/>
              <a:buFontTx/>
              <a:buNone/>
            </a:pPr>
            <a:r>
              <a:rPr lang="en-US" altLang="zh-CN" sz="2000">
                <a:solidFill>
                  <a:srgbClr val="8CA4FD"/>
                </a:solidFill>
              </a:rPr>
              <a:t>t13 = 4*n</a:t>
            </a:r>
          </a:p>
          <a:p>
            <a:pPr>
              <a:lnSpc>
                <a:spcPct val="70000"/>
              </a:lnSpc>
              <a:spcBef>
                <a:spcPct val="0"/>
              </a:spcBef>
              <a:buClrTx/>
              <a:buSzTx/>
              <a:buFontTx/>
              <a:buNone/>
            </a:pPr>
            <a:r>
              <a:rPr lang="en-US" altLang="zh-CN" sz="2000">
                <a:solidFill>
                  <a:srgbClr val="8CA4FD"/>
                </a:solidFill>
              </a:rPr>
              <a:t>t14 = a[t13]</a:t>
            </a:r>
          </a:p>
          <a:p>
            <a:pPr>
              <a:lnSpc>
                <a:spcPct val="70000"/>
              </a:lnSpc>
              <a:spcBef>
                <a:spcPct val="0"/>
              </a:spcBef>
              <a:buClrTx/>
              <a:buSzTx/>
              <a:buFontTx/>
              <a:buNone/>
            </a:pPr>
            <a:r>
              <a:rPr lang="en-US" altLang="zh-CN" sz="2000">
                <a:solidFill>
                  <a:srgbClr val="35FF35"/>
                </a:solidFill>
              </a:rPr>
              <a:t>a[t12] = t14</a:t>
            </a:r>
          </a:p>
          <a:p>
            <a:pPr>
              <a:lnSpc>
                <a:spcPct val="70000"/>
              </a:lnSpc>
              <a:spcBef>
                <a:spcPct val="0"/>
              </a:spcBef>
              <a:buClrTx/>
              <a:buSzTx/>
              <a:buFontTx/>
              <a:buNone/>
            </a:pPr>
            <a:r>
              <a:rPr lang="en-US" altLang="zh-CN" sz="2000">
                <a:solidFill>
                  <a:srgbClr val="8CA4FD"/>
                </a:solidFill>
              </a:rPr>
              <a:t>t15 = 4*n</a:t>
            </a:r>
          </a:p>
          <a:p>
            <a:pPr>
              <a:lnSpc>
                <a:spcPct val="70000"/>
              </a:lnSpc>
              <a:spcBef>
                <a:spcPct val="0"/>
              </a:spcBef>
              <a:buClrTx/>
              <a:buSzTx/>
              <a:buFontTx/>
              <a:buNone/>
            </a:pPr>
            <a:r>
              <a:rPr lang="en-US" altLang="zh-CN" sz="2000">
                <a:solidFill>
                  <a:srgbClr val="8CA4FD"/>
                </a:solidFill>
              </a:rPr>
              <a:t>a[t15] = x</a:t>
            </a:r>
            <a:endParaRPr lang="zh-CN" altLang="en-US" sz="2000">
              <a:solidFill>
                <a:srgbClr val="8CA4FD"/>
              </a:solidFill>
            </a:endParaRPr>
          </a:p>
        </p:txBody>
      </p:sp>
      <p:sp>
        <p:nvSpPr>
          <p:cNvPr id="11277"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1278"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1279" name="直接箭头连接符 17"/>
          <p:cNvCxnSpPr>
            <a:cxnSpLocks noChangeShapeType="1"/>
            <a:stCxn id="11267" idx="2"/>
            <a:endCxn id="11268"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0" name="直接箭头连接符 19"/>
          <p:cNvCxnSpPr>
            <a:cxnSpLocks noChangeShapeType="1"/>
            <a:stCxn id="11268" idx="2"/>
            <a:endCxn id="11271"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1" name="直接箭头连接符 21"/>
          <p:cNvCxnSpPr>
            <a:cxnSpLocks noChangeShapeType="1"/>
            <a:stCxn id="11271" idx="2"/>
            <a:endCxn id="11273"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2" name="直接箭头连接符 23"/>
          <p:cNvCxnSpPr>
            <a:cxnSpLocks noChangeShapeType="1"/>
            <a:stCxn id="11273" idx="1"/>
            <a:endCxn id="11275"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3" name="直接箭头连接符 25"/>
          <p:cNvCxnSpPr>
            <a:cxnSpLocks noChangeShapeType="1"/>
            <a:stCxn id="11273" idx="3"/>
            <a:endCxn id="11276"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1284"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5"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6"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全局公共子表达式消除</a:t>
            </a:r>
          </a:p>
        </p:txBody>
      </p:sp>
    </p:spTree>
    <p:extLst>
      <p:ext uri="{BB962C8B-B14F-4D97-AF65-F5344CB8AC3E}">
        <p14:creationId xmlns:p14="http://schemas.microsoft.com/office/powerpoint/2010/main" val="65796616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91"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endParaRPr lang="en-US" altLang="zh-CN" sz="2000">
              <a:solidFill>
                <a:srgbClr val="8CA4FD"/>
              </a:solidFill>
            </a:endParaRPr>
          </a:p>
          <a:p>
            <a:pPr>
              <a:lnSpc>
                <a:spcPct val="70000"/>
              </a:lnSpc>
              <a:spcBef>
                <a:spcPct val="0"/>
              </a:spcBef>
              <a:buClrTx/>
              <a:buSzTx/>
              <a:buFontTx/>
              <a:buNone/>
            </a:pPr>
            <a:r>
              <a:rPr lang="en-US" altLang="zh-CN" sz="2000">
                <a:solidFill>
                  <a:srgbClr val="8CA4FD"/>
                </a:solidFill>
              </a:rPr>
              <a:t>t1 = 4*n</a:t>
            </a:r>
          </a:p>
          <a:p>
            <a:pPr>
              <a:lnSpc>
                <a:spcPct val="70000"/>
              </a:lnSpc>
              <a:spcBef>
                <a:spcPct val="0"/>
              </a:spcBef>
              <a:buClrTx/>
              <a:buSzTx/>
              <a:buFontTx/>
              <a:buNone/>
            </a:pPr>
            <a:r>
              <a:rPr lang="en-US" altLang="zh-CN" sz="2000"/>
              <a:t>v = a[t1]</a:t>
            </a:r>
            <a:endParaRPr lang="zh-CN" altLang="en-US" sz="2000"/>
          </a:p>
        </p:txBody>
      </p:sp>
      <p:sp>
        <p:nvSpPr>
          <p:cNvPr id="12292"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solidFill>
                  <a:srgbClr val="35FF35"/>
                </a:solidFill>
              </a:rPr>
              <a:t>t2 = 4*i</a:t>
            </a:r>
          </a:p>
          <a:p>
            <a:pPr>
              <a:lnSpc>
                <a:spcPct val="70000"/>
              </a:lnSpc>
              <a:spcBef>
                <a:spcPct val="0"/>
              </a:spcBef>
              <a:buClrTx/>
              <a:buSzTx/>
              <a:buFontTx/>
              <a:buNone/>
            </a:pPr>
            <a:r>
              <a:rPr lang="en-US" altLang="zh-CN" sz="2000">
                <a:solidFill>
                  <a:srgbClr val="35FF35"/>
                </a:solidFill>
              </a:rPr>
              <a:t>t3 = a[t2]</a:t>
            </a:r>
          </a:p>
          <a:p>
            <a:pPr>
              <a:lnSpc>
                <a:spcPct val="70000"/>
              </a:lnSpc>
              <a:spcBef>
                <a:spcPct val="0"/>
              </a:spcBef>
              <a:buClrTx/>
              <a:buSzTx/>
              <a:buFontTx/>
              <a:buNone/>
            </a:pPr>
            <a:r>
              <a:rPr lang="en-US" altLang="zh-CN" sz="2000"/>
              <a:t>if t3&lt;v goto B2</a:t>
            </a:r>
            <a:endParaRPr lang="zh-CN" altLang="en-US" sz="2000"/>
          </a:p>
        </p:txBody>
      </p:sp>
      <p:sp>
        <p:nvSpPr>
          <p:cNvPr id="12293"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2294"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2295"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solidFill>
                  <a:srgbClr val="FF0000"/>
                </a:solidFill>
              </a:rPr>
              <a:t>t5 = a[t4]</a:t>
            </a:r>
          </a:p>
          <a:p>
            <a:pPr>
              <a:lnSpc>
                <a:spcPct val="70000"/>
              </a:lnSpc>
              <a:spcBef>
                <a:spcPct val="0"/>
              </a:spcBef>
              <a:buClrTx/>
              <a:buSzTx/>
              <a:buFontTx/>
              <a:buNone/>
            </a:pPr>
            <a:r>
              <a:rPr lang="en-US" altLang="zh-CN" sz="2000"/>
              <a:t>if t5&gt;v goto B3</a:t>
            </a:r>
            <a:endParaRPr lang="zh-CN" altLang="en-US" sz="2000"/>
          </a:p>
        </p:txBody>
      </p:sp>
      <p:sp>
        <p:nvSpPr>
          <p:cNvPr id="12296"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2297"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2298"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2299"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t>a[t4]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2300"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t>a[t1] = x</a:t>
            </a:r>
            <a:endParaRPr lang="zh-CN" altLang="en-US" sz="2000"/>
          </a:p>
        </p:txBody>
      </p:sp>
      <p:sp>
        <p:nvSpPr>
          <p:cNvPr id="12301"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2302"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2303" name="直接箭头连接符 17"/>
          <p:cNvCxnSpPr>
            <a:cxnSpLocks noChangeShapeType="1"/>
            <a:stCxn id="12291" idx="2"/>
            <a:endCxn id="12292"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4" name="直接箭头连接符 19"/>
          <p:cNvCxnSpPr>
            <a:cxnSpLocks noChangeShapeType="1"/>
            <a:stCxn id="12292" idx="2"/>
            <a:endCxn id="12295"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5" name="直接箭头连接符 21"/>
          <p:cNvCxnSpPr>
            <a:cxnSpLocks noChangeShapeType="1"/>
            <a:stCxn id="12295" idx="2"/>
            <a:endCxn id="12297"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6" name="直接箭头连接符 23"/>
          <p:cNvCxnSpPr>
            <a:cxnSpLocks noChangeShapeType="1"/>
            <a:stCxn id="12297" idx="1"/>
            <a:endCxn id="12299"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7" name="直接箭头连接符 25"/>
          <p:cNvCxnSpPr>
            <a:cxnSpLocks noChangeShapeType="1"/>
            <a:stCxn id="12297" idx="3"/>
            <a:endCxn id="12300"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2308"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9"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0"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全局公共子表达式消除</a:t>
            </a:r>
          </a:p>
        </p:txBody>
      </p:sp>
    </p:spTree>
    <p:extLst>
      <p:ext uri="{BB962C8B-B14F-4D97-AF65-F5344CB8AC3E}">
        <p14:creationId xmlns:p14="http://schemas.microsoft.com/office/powerpoint/2010/main" val="28526058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3316"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3317"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3318"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3319"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3320"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3321"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3322"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3323"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3324"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x</a:t>
            </a:r>
            <a:endParaRPr lang="zh-CN" altLang="en-US" sz="2000">
              <a:solidFill>
                <a:srgbClr val="FF0000"/>
              </a:solidFill>
            </a:endParaRPr>
          </a:p>
        </p:txBody>
      </p:sp>
      <p:sp>
        <p:nvSpPr>
          <p:cNvPr id="13325"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3326"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3327" name="直接箭头连接符 17"/>
          <p:cNvCxnSpPr>
            <a:cxnSpLocks noChangeShapeType="1"/>
            <a:stCxn id="13315" idx="2"/>
            <a:endCxn id="13316"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28" name="直接箭头连接符 19"/>
          <p:cNvCxnSpPr>
            <a:cxnSpLocks noChangeShapeType="1"/>
            <a:stCxn id="13316" idx="2"/>
            <a:endCxn id="13319"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29" name="直接箭头连接符 21"/>
          <p:cNvCxnSpPr>
            <a:cxnSpLocks noChangeShapeType="1"/>
            <a:stCxn id="13319" idx="2"/>
            <a:endCxn id="13321"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30" name="直接箭头连接符 23"/>
          <p:cNvCxnSpPr>
            <a:cxnSpLocks noChangeShapeType="1"/>
            <a:stCxn id="13321" idx="1"/>
            <a:endCxn id="13323"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31" name="直接箭头连接符 25"/>
          <p:cNvCxnSpPr>
            <a:cxnSpLocks noChangeShapeType="1"/>
            <a:stCxn id="13321" idx="3"/>
            <a:endCxn id="13324"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3332"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3"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4"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复制传播</a:t>
            </a:r>
          </a:p>
        </p:txBody>
      </p:sp>
    </p:spTree>
    <p:extLst>
      <p:ext uri="{BB962C8B-B14F-4D97-AF65-F5344CB8AC3E}">
        <p14:creationId xmlns:p14="http://schemas.microsoft.com/office/powerpoint/2010/main" val="22008079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39"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4340"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4341"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4342"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4343"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4344"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4345"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4346"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4347"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4348"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4349"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4350"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4351" name="直接箭头连接符 17"/>
          <p:cNvCxnSpPr>
            <a:cxnSpLocks noChangeShapeType="1"/>
            <a:stCxn id="14339" idx="2"/>
            <a:endCxn id="14340"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2" name="直接箭头连接符 19"/>
          <p:cNvCxnSpPr>
            <a:cxnSpLocks noChangeShapeType="1"/>
            <a:stCxn id="14340" idx="2"/>
            <a:endCxn id="14343"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3" name="直接箭头连接符 21"/>
          <p:cNvCxnSpPr>
            <a:cxnSpLocks noChangeShapeType="1"/>
            <a:stCxn id="14343" idx="2"/>
            <a:endCxn id="14345"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4" name="直接箭头连接符 23"/>
          <p:cNvCxnSpPr>
            <a:cxnSpLocks noChangeShapeType="1"/>
            <a:stCxn id="14345" idx="1"/>
            <a:endCxn id="14347"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5" name="直接箭头连接符 25"/>
          <p:cNvCxnSpPr>
            <a:cxnSpLocks noChangeShapeType="1"/>
            <a:stCxn id="14345" idx="3"/>
            <a:endCxn id="14348"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4356"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7"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8"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复制传播</a:t>
            </a:r>
          </a:p>
        </p:txBody>
      </p:sp>
    </p:spTree>
    <p:extLst>
      <p:ext uri="{BB962C8B-B14F-4D97-AF65-F5344CB8AC3E}">
        <p14:creationId xmlns:p14="http://schemas.microsoft.com/office/powerpoint/2010/main" val="295188914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箭头连接符 29"/>
          <p:cNvCxnSpPr>
            <a:cxnSpLocks noChangeShapeType="1"/>
            <a:endCxn id="27" idx="1"/>
          </p:cNvCxnSpPr>
          <p:nvPr/>
        </p:nvCxnSpPr>
        <p:spPr bwMode="auto">
          <a:xfrm>
            <a:off x="4067175" y="3860800"/>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圆角矩形 24"/>
          <p:cNvSpPr/>
          <p:nvPr/>
        </p:nvSpPr>
        <p:spPr bwMode="auto">
          <a:xfrm>
            <a:off x="4643438" y="1700213"/>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26" name="圆角矩形 25"/>
          <p:cNvSpPr/>
          <p:nvPr/>
        </p:nvSpPr>
        <p:spPr bwMode="auto">
          <a:xfrm>
            <a:off x="4643438" y="2636838"/>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27" name="圆角矩形 26"/>
          <p:cNvSpPr/>
          <p:nvPr/>
        </p:nvSpPr>
        <p:spPr bwMode="auto">
          <a:xfrm>
            <a:off x="4643438" y="3573463"/>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cxnSp>
        <p:nvCxnSpPr>
          <p:cNvPr id="18438" name="直接箭头连接符 27"/>
          <p:cNvCxnSpPr>
            <a:cxnSpLocks noChangeShapeType="1"/>
            <a:endCxn id="25" idx="1"/>
          </p:cNvCxnSpPr>
          <p:nvPr/>
        </p:nvCxnSpPr>
        <p:spPr bwMode="auto">
          <a:xfrm>
            <a:off x="4067175" y="1989138"/>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39" name="直接箭头连接符 28"/>
          <p:cNvCxnSpPr>
            <a:cxnSpLocks noChangeShapeType="1"/>
            <a:endCxn id="26" idx="1"/>
          </p:cNvCxnSpPr>
          <p:nvPr/>
        </p:nvCxnSpPr>
        <p:spPr bwMode="auto">
          <a:xfrm>
            <a:off x="4067175" y="2924175"/>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0" name="流程图: 文档 30"/>
          <p:cNvSpPr>
            <a:spLocks noChangeArrowheads="1"/>
          </p:cNvSpPr>
          <p:nvPr/>
        </p:nvSpPr>
        <p:spPr bwMode="auto">
          <a:xfrm>
            <a:off x="6300788" y="1700213"/>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main.o</a:t>
            </a:r>
            <a:endParaRPr lang="zh-CN" altLang="en-US" sz="2400"/>
          </a:p>
        </p:txBody>
      </p:sp>
      <p:sp>
        <p:nvSpPr>
          <p:cNvPr id="18441" name="流程图: 文档 31"/>
          <p:cNvSpPr>
            <a:spLocks noChangeArrowheads="1"/>
          </p:cNvSpPr>
          <p:nvPr/>
        </p:nvSpPr>
        <p:spPr bwMode="auto">
          <a:xfrm>
            <a:off x="6300788" y="2636838"/>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f.o</a:t>
            </a:r>
            <a:endParaRPr lang="zh-CN" altLang="en-US" sz="2400"/>
          </a:p>
        </p:txBody>
      </p:sp>
      <p:sp>
        <p:nvSpPr>
          <p:cNvPr id="18442" name="流程图: 文档 32"/>
          <p:cNvSpPr>
            <a:spLocks noChangeArrowheads="1"/>
          </p:cNvSpPr>
          <p:nvPr/>
        </p:nvSpPr>
        <p:spPr bwMode="auto">
          <a:xfrm>
            <a:off x="6300788" y="3573463"/>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g.o</a:t>
            </a:r>
            <a:endParaRPr lang="zh-CN" altLang="en-US" sz="2400"/>
          </a:p>
        </p:txBody>
      </p:sp>
      <p:cxnSp>
        <p:nvCxnSpPr>
          <p:cNvPr id="18443" name="直接箭头连接符 33"/>
          <p:cNvCxnSpPr>
            <a:cxnSpLocks noChangeShapeType="1"/>
            <a:stCxn id="25" idx="3"/>
            <a:endCxn id="18440" idx="1"/>
          </p:cNvCxnSpPr>
          <p:nvPr/>
        </p:nvCxnSpPr>
        <p:spPr bwMode="auto">
          <a:xfrm>
            <a:off x="5795963" y="1989138"/>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44" name="直接箭头连接符 34"/>
          <p:cNvCxnSpPr>
            <a:cxnSpLocks noChangeShapeType="1"/>
            <a:stCxn id="26" idx="3"/>
            <a:endCxn id="18441" idx="1"/>
          </p:cNvCxnSpPr>
          <p:nvPr/>
        </p:nvCxnSpPr>
        <p:spPr bwMode="auto">
          <a:xfrm>
            <a:off x="5795963" y="2924175"/>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45" name="直接箭头连接符 35"/>
          <p:cNvCxnSpPr>
            <a:cxnSpLocks noChangeShapeType="1"/>
            <a:stCxn id="27" idx="3"/>
            <a:endCxn id="18442" idx="1"/>
          </p:cNvCxnSpPr>
          <p:nvPr/>
        </p:nvCxnSpPr>
        <p:spPr bwMode="auto">
          <a:xfrm>
            <a:off x="5795963" y="3860800"/>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6" name="标题 1"/>
          <p:cNvSpPr>
            <a:spLocks noGrp="1"/>
          </p:cNvSpPr>
          <p:nvPr>
            <p:ph type="title"/>
          </p:nvPr>
        </p:nvSpPr>
        <p:spPr>
          <a:xfrm>
            <a:off x="971550" y="404813"/>
            <a:ext cx="7543800" cy="914400"/>
          </a:xfrm>
        </p:spPr>
        <p:txBody>
          <a:bodyPr/>
          <a:lstStyle/>
          <a:p>
            <a:r>
              <a:rPr lang="zh-CN" altLang="en-US"/>
              <a:t>示例</a:t>
            </a:r>
          </a:p>
        </p:txBody>
      </p:sp>
      <p:sp>
        <p:nvSpPr>
          <p:cNvPr id="18447" name="流程图: 文档 3"/>
          <p:cNvSpPr>
            <a:spLocks noChangeArrowheads="1"/>
          </p:cNvSpPr>
          <p:nvPr/>
        </p:nvSpPr>
        <p:spPr bwMode="auto">
          <a:xfrm>
            <a:off x="107950" y="1700213"/>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main.c</a:t>
            </a:r>
            <a:endParaRPr lang="zh-CN" altLang="en-US" sz="2400"/>
          </a:p>
        </p:txBody>
      </p:sp>
      <p:sp>
        <p:nvSpPr>
          <p:cNvPr id="18448" name="流程图: 文档 4"/>
          <p:cNvSpPr>
            <a:spLocks noChangeArrowheads="1"/>
          </p:cNvSpPr>
          <p:nvPr/>
        </p:nvSpPr>
        <p:spPr bwMode="auto">
          <a:xfrm>
            <a:off x="107950" y="2636838"/>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f.c</a:t>
            </a:r>
            <a:endParaRPr lang="zh-CN" altLang="en-US" sz="2400"/>
          </a:p>
        </p:txBody>
      </p:sp>
      <p:sp>
        <p:nvSpPr>
          <p:cNvPr id="18449" name="流程图: 文档 5"/>
          <p:cNvSpPr>
            <a:spLocks noChangeArrowheads="1"/>
          </p:cNvSpPr>
          <p:nvPr/>
        </p:nvSpPr>
        <p:spPr bwMode="auto">
          <a:xfrm>
            <a:off x="107950" y="3573463"/>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g.c</a:t>
            </a:r>
            <a:endParaRPr lang="zh-CN" altLang="en-US" sz="2400"/>
          </a:p>
        </p:txBody>
      </p:sp>
      <p:sp>
        <p:nvSpPr>
          <p:cNvPr id="7" name="圆角矩形 6"/>
          <p:cNvSpPr/>
          <p:nvPr/>
        </p:nvSpPr>
        <p:spPr bwMode="auto">
          <a:xfrm>
            <a:off x="1619250" y="1700213"/>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8" name="圆角矩形 7"/>
          <p:cNvSpPr/>
          <p:nvPr/>
        </p:nvSpPr>
        <p:spPr bwMode="auto">
          <a:xfrm>
            <a:off x="1619250" y="2636838"/>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9" name="圆角矩形 8"/>
          <p:cNvSpPr/>
          <p:nvPr/>
        </p:nvSpPr>
        <p:spPr bwMode="auto">
          <a:xfrm>
            <a:off x="1619250" y="3573463"/>
            <a:ext cx="115252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cxnSp>
        <p:nvCxnSpPr>
          <p:cNvPr id="18453" name="直接箭头连接符 10"/>
          <p:cNvCxnSpPr>
            <a:cxnSpLocks noChangeShapeType="1"/>
            <a:stCxn id="18447" idx="3"/>
            <a:endCxn id="7" idx="1"/>
          </p:cNvCxnSpPr>
          <p:nvPr/>
        </p:nvCxnSpPr>
        <p:spPr bwMode="auto">
          <a:xfrm>
            <a:off x="1042988" y="1989138"/>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4" name="直接箭头连接符 12"/>
          <p:cNvCxnSpPr>
            <a:cxnSpLocks noChangeShapeType="1"/>
            <a:stCxn id="18448" idx="3"/>
            <a:endCxn id="8" idx="1"/>
          </p:cNvCxnSpPr>
          <p:nvPr/>
        </p:nvCxnSpPr>
        <p:spPr bwMode="auto">
          <a:xfrm>
            <a:off x="1042988" y="2924175"/>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5" name="直接箭头连接符 14"/>
          <p:cNvCxnSpPr>
            <a:cxnSpLocks noChangeShapeType="1"/>
            <a:stCxn id="18449" idx="3"/>
            <a:endCxn id="9" idx="1"/>
          </p:cNvCxnSpPr>
          <p:nvPr/>
        </p:nvCxnSpPr>
        <p:spPr bwMode="auto">
          <a:xfrm>
            <a:off x="1042988" y="3860800"/>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6" name="流程图: 文档 15"/>
          <p:cNvSpPr>
            <a:spLocks noChangeArrowheads="1"/>
          </p:cNvSpPr>
          <p:nvPr/>
        </p:nvSpPr>
        <p:spPr bwMode="auto">
          <a:xfrm>
            <a:off x="3276600" y="1700213"/>
            <a:ext cx="935038" cy="576262"/>
          </a:xfrm>
          <a:prstGeom prst="flowChartDocument">
            <a:avLst/>
          </a:prstGeom>
          <a:solidFill>
            <a:schemeClr val="bg1"/>
          </a:solidFill>
          <a:ln w="22225" algn="ctr">
            <a:solidFill>
              <a:schemeClr val="tx1"/>
            </a:solidFill>
            <a:round/>
            <a:headEnd type="none" w="sm" len="sm"/>
            <a:tailEnd type="triangle" w="lg" len="med"/>
          </a:ln>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main.s</a:t>
            </a:r>
            <a:endParaRPr lang="zh-CN" altLang="en-US" sz="2400"/>
          </a:p>
        </p:txBody>
      </p:sp>
      <p:sp>
        <p:nvSpPr>
          <p:cNvPr id="18457" name="流程图: 文档 16"/>
          <p:cNvSpPr>
            <a:spLocks noChangeArrowheads="1"/>
          </p:cNvSpPr>
          <p:nvPr/>
        </p:nvSpPr>
        <p:spPr bwMode="auto">
          <a:xfrm>
            <a:off x="3276600" y="2636838"/>
            <a:ext cx="935038" cy="576262"/>
          </a:xfrm>
          <a:prstGeom prst="flowChartDocument">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f.s</a:t>
            </a:r>
            <a:endParaRPr lang="zh-CN" altLang="en-US" sz="2400"/>
          </a:p>
        </p:txBody>
      </p:sp>
      <p:sp>
        <p:nvSpPr>
          <p:cNvPr id="18458" name="流程图: 文档 17"/>
          <p:cNvSpPr>
            <a:spLocks noChangeArrowheads="1"/>
          </p:cNvSpPr>
          <p:nvPr/>
        </p:nvSpPr>
        <p:spPr bwMode="auto">
          <a:xfrm>
            <a:off x="3276600" y="3573463"/>
            <a:ext cx="935038" cy="576262"/>
          </a:xfrm>
          <a:prstGeom prst="flowChartDocument">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g.s</a:t>
            </a:r>
            <a:endParaRPr lang="zh-CN" altLang="en-US" sz="2400"/>
          </a:p>
        </p:txBody>
      </p:sp>
      <p:cxnSp>
        <p:nvCxnSpPr>
          <p:cNvPr id="18459" name="直接箭头连接符 19"/>
          <p:cNvCxnSpPr>
            <a:cxnSpLocks noChangeShapeType="1"/>
            <a:stCxn id="7" idx="3"/>
            <a:endCxn id="18456" idx="1"/>
          </p:cNvCxnSpPr>
          <p:nvPr/>
        </p:nvCxnSpPr>
        <p:spPr bwMode="auto">
          <a:xfrm>
            <a:off x="2771775" y="1989138"/>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直接箭头连接符 21"/>
          <p:cNvCxnSpPr>
            <a:cxnSpLocks noChangeShapeType="1"/>
            <a:stCxn id="8" idx="3"/>
            <a:endCxn id="18457" idx="1"/>
          </p:cNvCxnSpPr>
          <p:nvPr/>
        </p:nvCxnSpPr>
        <p:spPr bwMode="auto">
          <a:xfrm>
            <a:off x="2771775" y="2924175"/>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1" name="直接箭头连接符 23"/>
          <p:cNvCxnSpPr>
            <a:cxnSpLocks noChangeShapeType="1"/>
            <a:stCxn id="9" idx="3"/>
            <a:endCxn id="18458" idx="1"/>
          </p:cNvCxnSpPr>
          <p:nvPr/>
        </p:nvCxnSpPr>
        <p:spPr bwMode="auto">
          <a:xfrm>
            <a:off x="2771775" y="3860800"/>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2" name="流程图: 文档 37"/>
          <p:cNvSpPr>
            <a:spLocks noChangeArrowheads="1"/>
          </p:cNvSpPr>
          <p:nvPr/>
        </p:nvSpPr>
        <p:spPr bwMode="auto">
          <a:xfrm>
            <a:off x="6300788" y="4581525"/>
            <a:ext cx="935037" cy="576263"/>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000"/>
              <a:t>Libc.a</a:t>
            </a:r>
            <a:endParaRPr lang="zh-CN" altLang="en-US" sz="2000"/>
          </a:p>
        </p:txBody>
      </p:sp>
      <p:sp>
        <p:nvSpPr>
          <p:cNvPr id="39" name="圆角矩形 38"/>
          <p:cNvSpPr/>
          <p:nvPr/>
        </p:nvSpPr>
        <p:spPr bwMode="auto">
          <a:xfrm>
            <a:off x="7740650" y="3141663"/>
            <a:ext cx="863600" cy="574675"/>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algn="ctr" eaLnBrk="0" hangingPunct="0">
              <a:defRPr/>
            </a:pPr>
            <a:r>
              <a:rPr lang="en-US" altLang="zh-CN" sz="2000" dirty="0">
                <a:solidFill>
                  <a:schemeClr val="tx1"/>
                </a:solidFill>
              </a:rPr>
              <a:t>Linker</a:t>
            </a:r>
            <a:endParaRPr lang="zh-CN" altLang="en-US" sz="2000" dirty="0">
              <a:solidFill>
                <a:schemeClr val="tx1"/>
              </a:solidFill>
            </a:endParaRPr>
          </a:p>
        </p:txBody>
      </p:sp>
      <p:cxnSp>
        <p:nvCxnSpPr>
          <p:cNvPr id="18464" name="直接箭头连接符 40"/>
          <p:cNvCxnSpPr>
            <a:cxnSpLocks noChangeShapeType="1"/>
            <a:stCxn id="18440" idx="3"/>
            <a:endCxn id="39" idx="1"/>
          </p:cNvCxnSpPr>
          <p:nvPr/>
        </p:nvCxnSpPr>
        <p:spPr bwMode="auto">
          <a:xfrm>
            <a:off x="7235825" y="1989138"/>
            <a:ext cx="504825" cy="1439862"/>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5" name="直接箭头连接符 42"/>
          <p:cNvCxnSpPr>
            <a:cxnSpLocks noChangeShapeType="1"/>
            <a:stCxn id="18441" idx="3"/>
            <a:endCxn id="39" idx="1"/>
          </p:cNvCxnSpPr>
          <p:nvPr/>
        </p:nvCxnSpPr>
        <p:spPr bwMode="auto">
          <a:xfrm>
            <a:off x="7235825" y="2924175"/>
            <a:ext cx="504825" cy="504825"/>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6" name="直接箭头连接符 44"/>
          <p:cNvCxnSpPr>
            <a:cxnSpLocks noChangeShapeType="1"/>
            <a:stCxn id="18442" idx="3"/>
            <a:endCxn id="39" idx="1"/>
          </p:cNvCxnSpPr>
          <p:nvPr/>
        </p:nvCxnSpPr>
        <p:spPr bwMode="auto">
          <a:xfrm flipV="1">
            <a:off x="7235825" y="3429000"/>
            <a:ext cx="504825" cy="43180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7" name="直接箭头连接符 46"/>
          <p:cNvCxnSpPr>
            <a:cxnSpLocks noChangeShapeType="1"/>
            <a:stCxn id="18462" idx="3"/>
            <a:endCxn id="39" idx="1"/>
          </p:cNvCxnSpPr>
          <p:nvPr/>
        </p:nvCxnSpPr>
        <p:spPr bwMode="auto">
          <a:xfrm flipV="1">
            <a:off x="7235825" y="3429000"/>
            <a:ext cx="504825" cy="1439863"/>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8" name="流程图: 文档 47"/>
          <p:cNvSpPr>
            <a:spLocks noChangeArrowheads="1"/>
          </p:cNvSpPr>
          <p:nvPr/>
        </p:nvSpPr>
        <p:spPr bwMode="auto">
          <a:xfrm>
            <a:off x="7740650" y="4579938"/>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a.out</a:t>
            </a:r>
            <a:endParaRPr lang="zh-CN" altLang="en-US" sz="2400"/>
          </a:p>
        </p:txBody>
      </p:sp>
      <p:cxnSp>
        <p:nvCxnSpPr>
          <p:cNvPr id="18469" name="直接箭头连接符 49"/>
          <p:cNvCxnSpPr>
            <a:cxnSpLocks noChangeShapeType="1"/>
            <a:stCxn id="39" idx="2"/>
          </p:cNvCxnSpPr>
          <p:nvPr/>
        </p:nvCxnSpPr>
        <p:spPr bwMode="auto">
          <a:xfrm>
            <a:off x="8172450" y="3716338"/>
            <a:ext cx="0" cy="865187"/>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圆角矩形 53"/>
          <p:cNvSpPr/>
          <p:nvPr/>
        </p:nvSpPr>
        <p:spPr bwMode="auto">
          <a:xfrm>
            <a:off x="4662488" y="5373688"/>
            <a:ext cx="1133475" cy="576262"/>
          </a:xfrm>
          <a:prstGeom prst="roundRect">
            <a:avLst/>
          </a:prstGeom>
          <a:ln>
            <a:headEnd type="none" w="sm" len="sm"/>
            <a:tailEnd type="triangle" w="lg" len="med"/>
          </a:ln>
          <a:extLst/>
        </p:spPr>
        <p:style>
          <a:lnRef idx="2">
            <a:schemeClr val="accent5">
              <a:shade val="50000"/>
            </a:schemeClr>
          </a:lnRef>
          <a:fillRef idx="1">
            <a:schemeClr val="accent5"/>
          </a:fillRef>
          <a:effectRef idx="0">
            <a:schemeClr val="accent5"/>
          </a:effectRef>
          <a:fontRef idx="minor">
            <a:schemeClr val="lt1"/>
          </a:fontRef>
        </p:style>
        <p:txBody>
          <a:bodyPr lIns="0" rIns="0"/>
          <a:lstStyle/>
          <a:p>
            <a:pPr algn="ctr" eaLnBrk="0" hangingPunct="0">
              <a:defRPr/>
            </a:pPr>
            <a:r>
              <a:rPr lang="en-US" altLang="zh-CN" sz="2000" dirty="0">
                <a:solidFill>
                  <a:schemeClr val="tx1"/>
                </a:solidFill>
              </a:rPr>
              <a:t>Loader</a:t>
            </a:r>
            <a:endParaRPr lang="zh-CN" altLang="en-US" sz="2000" dirty="0">
              <a:solidFill>
                <a:schemeClr val="tx1"/>
              </a:solidFill>
            </a:endParaRPr>
          </a:p>
        </p:txBody>
      </p:sp>
      <p:cxnSp>
        <p:nvCxnSpPr>
          <p:cNvPr id="18471" name="直接连接符 55"/>
          <p:cNvCxnSpPr>
            <a:cxnSpLocks noChangeShapeType="1"/>
            <a:endCxn id="54" idx="3"/>
          </p:cNvCxnSpPr>
          <p:nvPr/>
        </p:nvCxnSpPr>
        <p:spPr bwMode="auto">
          <a:xfrm flipH="1">
            <a:off x="5795963" y="5661025"/>
            <a:ext cx="2413000" cy="0"/>
          </a:xfrm>
          <a:prstGeom prst="line">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2" name="直接连接符 58"/>
          <p:cNvCxnSpPr>
            <a:cxnSpLocks noChangeShapeType="1"/>
            <a:stCxn id="18468" idx="2"/>
          </p:cNvCxnSpPr>
          <p:nvPr/>
        </p:nvCxnSpPr>
        <p:spPr bwMode="auto">
          <a:xfrm>
            <a:off x="8208963" y="5118100"/>
            <a:ext cx="0" cy="542925"/>
          </a:xfrm>
          <a:prstGeom prst="line">
            <a:avLst/>
          </a:prstGeom>
          <a:noFill/>
          <a:ln w="22225" algn="ctr">
            <a:solidFill>
              <a:schemeClr val="tx1"/>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73" name="流程图: 过程 60"/>
          <p:cNvSpPr>
            <a:spLocks noChangeArrowheads="1"/>
          </p:cNvSpPr>
          <p:nvPr/>
        </p:nvSpPr>
        <p:spPr bwMode="auto">
          <a:xfrm>
            <a:off x="1619250" y="5373688"/>
            <a:ext cx="1873250" cy="576262"/>
          </a:xfrm>
          <a:prstGeom prst="flowChartProcess">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Machine+OS</a:t>
            </a:r>
            <a:endParaRPr lang="zh-CN" altLang="en-US" sz="2400"/>
          </a:p>
        </p:txBody>
      </p:sp>
      <p:cxnSp>
        <p:nvCxnSpPr>
          <p:cNvPr id="18474" name="直接箭头连接符 62"/>
          <p:cNvCxnSpPr>
            <a:cxnSpLocks noChangeShapeType="1"/>
            <a:stCxn id="54" idx="1"/>
            <a:endCxn id="18473" idx="3"/>
          </p:cNvCxnSpPr>
          <p:nvPr/>
        </p:nvCxnSpPr>
        <p:spPr bwMode="auto">
          <a:xfrm flipH="1">
            <a:off x="3492500" y="5661025"/>
            <a:ext cx="1169988"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3789521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3"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5364"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5365"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5366"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5367"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5368"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5369"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5370"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5371"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5372"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5373"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5374"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5375" name="直接箭头连接符 17"/>
          <p:cNvCxnSpPr>
            <a:cxnSpLocks noChangeShapeType="1"/>
            <a:stCxn id="15363" idx="2"/>
            <a:endCxn id="15364"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6" name="直接箭头连接符 19"/>
          <p:cNvCxnSpPr>
            <a:cxnSpLocks noChangeShapeType="1"/>
            <a:stCxn id="15364" idx="2"/>
            <a:endCxn id="15367"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7" name="直接箭头连接符 21"/>
          <p:cNvCxnSpPr>
            <a:cxnSpLocks noChangeShapeType="1"/>
            <a:stCxn id="15367" idx="2"/>
            <a:endCxn id="15369"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8" name="直接箭头连接符 23"/>
          <p:cNvCxnSpPr>
            <a:cxnSpLocks noChangeShapeType="1"/>
            <a:stCxn id="15369" idx="1"/>
            <a:endCxn id="15371"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9" name="直接箭头连接符 25"/>
          <p:cNvCxnSpPr>
            <a:cxnSpLocks noChangeShapeType="1"/>
            <a:stCxn id="15369" idx="3"/>
            <a:endCxn id="15372"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380"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1"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2"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死代码删除</a:t>
            </a:r>
          </a:p>
        </p:txBody>
      </p:sp>
    </p:spTree>
    <p:extLst>
      <p:ext uri="{BB962C8B-B14F-4D97-AF65-F5344CB8AC3E}">
        <p14:creationId xmlns:p14="http://schemas.microsoft.com/office/powerpoint/2010/main" val="250695295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87"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6388"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i = i + 1</a:t>
            </a:r>
          </a:p>
          <a:p>
            <a:pPr>
              <a:lnSpc>
                <a:spcPct val="70000"/>
              </a:lnSpc>
              <a:spcBef>
                <a:spcPct val="0"/>
              </a:spcBef>
              <a:buClrTx/>
              <a:buSzTx/>
              <a:buFontTx/>
              <a:buNone/>
            </a:pPr>
            <a:r>
              <a:rPr lang="en-US" altLang="zh-CN" sz="2000">
                <a:solidFill>
                  <a:srgbClr val="FF0000"/>
                </a:solidFill>
              </a:rPr>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6389"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6390"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6391"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6392"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6393"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6394"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6395"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6396"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6397"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6398"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6399" name="直接箭头连接符 17"/>
          <p:cNvCxnSpPr>
            <a:cxnSpLocks noChangeShapeType="1"/>
            <a:stCxn id="16387" idx="2"/>
            <a:endCxn id="16388"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0" name="直接箭头连接符 19"/>
          <p:cNvCxnSpPr>
            <a:cxnSpLocks noChangeShapeType="1"/>
            <a:stCxn id="16388" idx="2"/>
            <a:endCxn id="16391"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1" name="直接箭头连接符 21"/>
          <p:cNvCxnSpPr>
            <a:cxnSpLocks noChangeShapeType="1"/>
            <a:stCxn id="16391" idx="2"/>
            <a:endCxn id="16393"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2" name="直接箭头连接符 23"/>
          <p:cNvCxnSpPr>
            <a:cxnSpLocks noChangeShapeType="1"/>
            <a:stCxn id="16393" idx="1"/>
            <a:endCxn id="16395"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3" name="直接箭头连接符 25"/>
          <p:cNvCxnSpPr>
            <a:cxnSpLocks noChangeShapeType="1"/>
            <a:stCxn id="16393" idx="3"/>
            <a:endCxn id="16396"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6404"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5"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6"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归纳变量</a:t>
            </a:r>
            <a:endParaRPr lang="en-US" altLang="zh-CN" sz="2400" b="1"/>
          </a:p>
          <a:p>
            <a:pPr>
              <a:spcBef>
                <a:spcPct val="0"/>
              </a:spcBef>
              <a:buClrTx/>
              <a:buSzTx/>
              <a:buFontTx/>
              <a:buNone/>
            </a:pPr>
            <a:r>
              <a:rPr lang="zh-CN" altLang="en-US" sz="2400" b="1"/>
              <a:t>优化</a:t>
            </a:r>
          </a:p>
        </p:txBody>
      </p:sp>
    </p:spTree>
    <p:extLst>
      <p:ext uri="{BB962C8B-B14F-4D97-AF65-F5344CB8AC3E}">
        <p14:creationId xmlns:p14="http://schemas.microsoft.com/office/powerpoint/2010/main" val="164470829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任意多边形 32"/>
          <p:cNvSpPr>
            <a:spLocks/>
          </p:cNvSpPr>
          <p:nvPr/>
        </p:nvSpPr>
        <p:spPr bwMode="auto">
          <a:xfrm>
            <a:off x="269875" y="1174750"/>
            <a:ext cx="3627438" cy="4775200"/>
          </a:xfrm>
          <a:custGeom>
            <a:avLst/>
            <a:gdLst>
              <a:gd name="T0" fmla="*/ 779125 w 3626927"/>
              <a:gd name="T1" fmla="*/ 1540861 h 6701607"/>
              <a:gd name="T2" fmla="*/ 239252 w 3626927"/>
              <a:gd name="T3" fmla="*/ 1598812 h 6701607"/>
              <a:gd name="T4" fmla="*/ 284240 w 3626927"/>
              <a:gd name="T5" fmla="*/ 80498 h 6701607"/>
              <a:gd name="T6" fmla="*/ 3628461 w 3626927"/>
              <a:gd name="T7" fmla="*/ 196400 h 6701607"/>
              <a:gd name="T8" fmla="*/ 3628461 w 3626927"/>
              <a:gd name="T9" fmla="*/ 19640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1" name="圆角矩形 4"/>
          <p:cNvSpPr>
            <a:spLocks noChangeArrowheads="1"/>
          </p:cNvSpPr>
          <p:nvPr/>
        </p:nvSpPr>
        <p:spPr bwMode="auto">
          <a:xfrm>
            <a:off x="3635375" y="44450"/>
            <a:ext cx="1873250" cy="1462088"/>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p>
          <a:p>
            <a:pPr>
              <a:lnSpc>
                <a:spcPct val="70000"/>
              </a:lnSpc>
              <a:spcBef>
                <a:spcPct val="0"/>
              </a:spcBef>
              <a:buClrTx/>
              <a:buSzTx/>
              <a:buFontTx/>
              <a:buNone/>
            </a:pPr>
            <a:r>
              <a:rPr lang="en-US" altLang="zh-CN" sz="2000"/>
              <a:t>t2 = 4* i</a:t>
            </a:r>
          </a:p>
          <a:p>
            <a:pPr>
              <a:lnSpc>
                <a:spcPct val="70000"/>
              </a:lnSpc>
              <a:spcBef>
                <a:spcPct val="0"/>
              </a:spcBef>
              <a:buClrTx/>
              <a:buSzTx/>
              <a:buFontTx/>
              <a:buNone/>
            </a:pPr>
            <a:r>
              <a:rPr lang="en-US" altLang="zh-CN" sz="2000"/>
              <a:t>t4 = 4 * j</a:t>
            </a:r>
            <a:endParaRPr lang="zh-CN" altLang="en-US" sz="2000"/>
          </a:p>
        </p:txBody>
      </p:sp>
      <p:sp>
        <p:nvSpPr>
          <p:cNvPr id="17412" name="圆角矩形 5"/>
          <p:cNvSpPr>
            <a:spLocks noChangeArrowheads="1"/>
          </p:cNvSpPr>
          <p:nvPr/>
        </p:nvSpPr>
        <p:spPr bwMode="auto">
          <a:xfrm>
            <a:off x="3656013" y="1722438"/>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t2 = t2 + 4</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7413"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7414" name="TextBox 7"/>
          <p:cNvSpPr txBox="1">
            <a:spLocks noChangeArrowheads="1"/>
          </p:cNvSpPr>
          <p:nvPr/>
        </p:nvSpPr>
        <p:spPr bwMode="auto">
          <a:xfrm>
            <a:off x="5900738" y="1995488"/>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7415" name="圆角矩形 8"/>
          <p:cNvSpPr>
            <a:spLocks noChangeArrowheads="1"/>
          </p:cNvSpPr>
          <p:nvPr/>
        </p:nvSpPr>
        <p:spPr bwMode="auto">
          <a:xfrm>
            <a:off x="3656013" y="2946400"/>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t4 = t4 - 4</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7416" name="TextBox 9"/>
          <p:cNvSpPr txBox="1">
            <a:spLocks noChangeArrowheads="1"/>
          </p:cNvSpPr>
          <p:nvPr/>
        </p:nvSpPr>
        <p:spPr bwMode="auto">
          <a:xfrm>
            <a:off x="5827713" y="32194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7417" name="圆角矩形 10"/>
          <p:cNvSpPr>
            <a:spLocks noChangeArrowheads="1"/>
          </p:cNvSpPr>
          <p:nvPr/>
        </p:nvSpPr>
        <p:spPr bwMode="auto">
          <a:xfrm>
            <a:off x="3656013" y="4200525"/>
            <a:ext cx="1852612" cy="407988"/>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7418" name="TextBox 11"/>
          <p:cNvSpPr txBox="1">
            <a:spLocks noChangeArrowheads="1"/>
          </p:cNvSpPr>
          <p:nvPr/>
        </p:nvSpPr>
        <p:spPr bwMode="auto">
          <a:xfrm>
            <a:off x="5827713" y="4170363"/>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7419" name="圆角矩形 12"/>
          <p:cNvSpPr>
            <a:spLocks noChangeArrowheads="1"/>
          </p:cNvSpPr>
          <p:nvPr/>
        </p:nvSpPr>
        <p:spPr bwMode="auto">
          <a:xfrm>
            <a:off x="900113" y="4703763"/>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7420" name="圆角矩形 13"/>
          <p:cNvSpPr>
            <a:spLocks noChangeArrowheads="1"/>
          </p:cNvSpPr>
          <p:nvPr/>
        </p:nvSpPr>
        <p:spPr bwMode="auto">
          <a:xfrm>
            <a:off x="6443663" y="4668838"/>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7421" name="TextBox 14"/>
          <p:cNvSpPr txBox="1">
            <a:spLocks noChangeArrowheads="1"/>
          </p:cNvSpPr>
          <p:nvPr/>
        </p:nvSpPr>
        <p:spPr bwMode="auto">
          <a:xfrm>
            <a:off x="2989263" y="5213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7422" name="TextBox 15"/>
          <p:cNvSpPr txBox="1">
            <a:spLocks noChangeArrowheads="1"/>
          </p:cNvSpPr>
          <p:nvPr/>
        </p:nvSpPr>
        <p:spPr bwMode="auto">
          <a:xfrm>
            <a:off x="8459788" y="50228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7423" name="直接箭头连接符 17"/>
          <p:cNvCxnSpPr>
            <a:cxnSpLocks noChangeShapeType="1"/>
            <a:endCxn id="17412" idx="0"/>
          </p:cNvCxnSpPr>
          <p:nvPr/>
        </p:nvCxnSpPr>
        <p:spPr bwMode="auto">
          <a:xfrm>
            <a:off x="4572000" y="1506538"/>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4" name="直接箭头连接符 19"/>
          <p:cNvCxnSpPr>
            <a:cxnSpLocks noChangeShapeType="1"/>
            <a:stCxn id="17412" idx="2"/>
            <a:endCxn id="17415" idx="0"/>
          </p:cNvCxnSpPr>
          <p:nvPr/>
        </p:nvCxnSpPr>
        <p:spPr bwMode="auto">
          <a:xfrm>
            <a:off x="4583113" y="2730500"/>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5" name="直接箭头连接符 21"/>
          <p:cNvCxnSpPr>
            <a:cxnSpLocks noChangeShapeType="1"/>
            <a:stCxn id="17415" idx="2"/>
            <a:endCxn id="17417" idx="0"/>
          </p:cNvCxnSpPr>
          <p:nvPr/>
        </p:nvCxnSpPr>
        <p:spPr bwMode="auto">
          <a:xfrm>
            <a:off x="4583113" y="3954463"/>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6" name="直接箭头连接符 23"/>
          <p:cNvCxnSpPr>
            <a:cxnSpLocks noChangeShapeType="1"/>
            <a:stCxn id="17417" idx="1"/>
            <a:endCxn id="17419" idx="0"/>
          </p:cNvCxnSpPr>
          <p:nvPr/>
        </p:nvCxnSpPr>
        <p:spPr bwMode="auto">
          <a:xfrm flipH="1">
            <a:off x="1825625" y="4405313"/>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7" name="直接箭头连接符 25"/>
          <p:cNvCxnSpPr>
            <a:cxnSpLocks noChangeShapeType="1"/>
            <a:stCxn id="17417" idx="3"/>
            <a:endCxn id="17420" idx="0"/>
          </p:cNvCxnSpPr>
          <p:nvPr/>
        </p:nvCxnSpPr>
        <p:spPr bwMode="auto">
          <a:xfrm>
            <a:off x="5508625" y="4405313"/>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7428" name="任意多边形 29"/>
          <p:cNvSpPr>
            <a:spLocks/>
          </p:cNvSpPr>
          <p:nvPr/>
        </p:nvSpPr>
        <p:spPr bwMode="auto">
          <a:xfrm>
            <a:off x="3268663" y="1668463"/>
            <a:ext cx="439737" cy="1133475"/>
          </a:xfrm>
          <a:custGeom>
            <a:avLst/>
            <a:gdLst>
              <a:gd name="T0" fmla="*/ 410738 w 439191"/>
              <a:gd name="T1" fmla="*/ 457374 h 1435895"/>
              <a:gd name="T2" fmla="*/ 64677 w 439191"/>
              <a:gd name="T3" fmla="*/ 527244 h 1435895"/>
              <a:gd name="T4" fmla="*/ 34585 w 439191"/>
              <a:gd name="T5" fmla="*/ 20686 h 1435895"/>
              <a:gd name="T6" fmla="*/ 440831 w 439191"/>
              <a:gd name="T7" fmla="*/ 90556 h 1435895"/>
              <a:gd name="T8" fmla="*/ 440831 w 439191"/>
              <a:gd name="T9" fmla="*/ 90556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29" name="任意多边形 30"/>
          <p:cNvSpPr>
            <a:spLocks/>
          </p:cNvSpPr>
          <p:nvPr/>
        </p:nvSpPr>
        <p:spPr bwMode="auto">
          <a:xfrm>
            <a:off x="3260725" y="2801938"/>
            <a:ext cx="439738" cy="1220787"/>
          </a:xfrm>
          <a:custGeom>
            <a:avLst/>
            <a:gdLst>
              <a:gd name="T0" fmla="*/ 410741 w 439191"/>
              <a:gd name="T1" fmla="*/ 614767 h 1435895"/>
              <a:gd name="T2" fmla="*/ 64677 w 439191"/>
              <a:gd name="T3" fmla="*/ 708681 h 1435895"/>
              <a:gd name="T4" fmla="*/ 34585 w 439191"/>
              <a:gd name="T5" fmla="*/ 27805 h 1435895"/>
              <a:gd name="T6" fmla="*/ 440834 w 439191"/>
              <a:gd name="T7" fmla="*/ 121719 h 1435895"/>
              <a:gd name="T8" fmla="*/ 440834 w 439191"/>
              <a:gd name="T9" fmla="*/ 121719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0"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归纳变量</a:t>
            </a:r>
            <a:endParaRPr lang="en-US" altLang="zh-CN" sz="2400" b="1"/>
          </a:p>
          <a:p>
            <a:pPr>
              <a:spcBef>
                <a:spcPct val="0"/>
              </a:spcBef>
              <a:buClrTx/>
              <a:buSzTx/>
              <a:buFontTx/>
              <a:buNone/>
            </a:pPr>
            <a:r>
              <a:rPr lang="zh-CN" altLang="en-US" sz="2400" b="1"/>
              <a:t>优化</a:t>
            </a:r>
          </a:p>
        </p:txBody>
      </p:sp>
    </p:spTree>
    <p:extLst>
      <p:ext uri="{BB962C8B-B14F-4D97-AF65-F5344CB8AC3E}">
        <p14:creationId xmlns:p14="http://schemas.microsoft.com/office/powerpoint/2010/main" val="42559944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en-US" altLang="zh-CN" sz="4400" dirty="0"/>
              <a:t>Profile</a:t>
            </a:r>
            <a:r>
              <a:rPr lang="zh-CN" altLang="en-US" sz="4400" dirty="0"/>
              <a:t>制导的编译优化</a:t>
            </a:r>
            <a:r>
              <a:rPr lang="en-US" altLang="zh-CN" sz="4400" dirty="0"/>
              <a:t>(PGO)</a:t>
            </a:r>
            <a:endParaRPr lang="zh-CN" altLang="en-US" sz="4400" dirty="0"/>
          </a:p>
        </p:txBody>
      </p:sp>
    </p:spTree>
    <p:extLst>
      <p:ext uri="{BB962C8B-B14F-4D97-AF65-F5344CB8AC3E}">
        <p14:creationId xmlns:p14="http://schemas.microsoft.com/office/powerpoint/2010/main" val="18504939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示例</a:t>
            </a:r>
          </a:p>
        </p:txBody>
      </p:sp>
      <p:sp>
        <p:nvSpPr>
          <p:cNvPr id="5" name="矩形: 圆角 4"/>
          <p:cNvSpPr/>
          <p:nvPr/>
        </p:nvSpPr>
        <p:spPr bwMode="auto">
          <a:xfrm>
            <a:off x="899592" y="1844824"/>
            <a:ext cx="2061943"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
        <p:nvSpPr>
          <p:cNvPr id="6" name="矩形: 圆角 5"/>
          <p:cNvSpPr/>
          <p:nvPr/>
        </p:nvSpPr>
        <p:spPr bwMode="auto">
          <a:xfrm>
            <a:off x="3302145" y="1844824"/>
            <a:ext cx="2205959"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t </a:t>
            </a:r>
            <a:r>
              <a:rPr lang="en-US" altLang="zh-CN" sz="2000" dirty="0">
                <a:sym typeface="Wingdings" panose="05000000000000000000" pitchFamily="2" charset="2"/>
              </a:rPr>
              <a:t> </a:t>
            </a:r>
            <a:r>
              <a:rPr lang="en-US" altLang="zh-CN" sz="2000" dirty="0"/>
              <a:t>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t </a:t>
            </a: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 x * y</a:t>
            </a:r>
            <a:endParaRPr kumimoji="0" lang="en-US" altLang="zh-CN" sz="20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t</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
        <p:nvSpPr>
          <p:cNvPr id="7" name="矩形: 圆角 6"/>
          <p:cNvSpPr/>
          <p:nvPr/>
        </p:nvSpPr>
        <p:spPr bwMode="auto">
          <a:xfrm>
            <a:off x="5822425" y="1844824"/>
            <a:ext cx="2692975"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t </a:t>
            </a:r>
            <a:r>
              <a:rPr lang="en-US" altLang="zh-CN" sz="2000" dirty="0">
                <a:sym typeface="Wingdings" panose="05000000000000000000" pitchFamily="2" charset="2"/>
              </a:rPr>
              <a:t> </a:t>
            </a:r>
            <a:r>
              <a:rPr lang="en-US" altLang="zh-CN" sz="2000" dirty="0"/>
              <a:t>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t </a:t>
            </a: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 (y=1)?x : x * y</a:t>
            </a:r>
            <a:endParaRPr kumimoji="0" lang="en-US" altLang="zh-CN" sz="20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t</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1940338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71550" y="404813"/>
            <a:ext cx="7543800" cy="914400"/>
          </a:xfrm>
        </p:spPr>
        <p:txBody>
          <a:bodyPr/>
          <a:lstStyle/>
          <a:p>
            <a:r>
              <a:rPr lang="zh-CN" altLang="en-US">
                <a:latin typeface="Times New Roman" panose="02020603050405020304" pitchFamily="18" charset="0"/>
                <a:ea typeface="宋体" panose="02010600030101010101" pitchFamily="2" charset="-122"/>
              </a:rPr>
              <a:t>控制流图的例子</a:t>
            </a:r>
            <a:endParaRPr lang="en-US" altLang="zh-CN">
              <a:latin typeface="Times New Roman" panose="02020603050405020304" pitchFamily="18" charset="0"/>
              <a:ea typeface="宋体" panose="02010600030101010101" pitchFamily="2" charset="-122"/>
            </a:endParaRPr>
          </a:p>
        </p:txBody>
      </p:sp>
      <p:sp>
        <p:nvSpPr>
          <p:cNvPr id="31747" name="Rectangle 3"/>
          <p:cNvSpPr>
            <a:spLocks noGrp="1" noChangeArrowheads="1"/>
          </p:cNvSpPr>
          <p:nvPr>
            <p:ph type="body" idx="1"/>
          </p:nvPr>
        </p:nvSpPr>
        <p:spPr>
          <a:xfrm>
            <a:off x="990600" y="1524000"/>
            <a:ext cx="7391400" cy="4724400"/>
          </a:xfrm>
        </p:spPr>
        <p:txBody>
          <a:bodyPr/>
          <a:lstStyle/>
          <a:p>
            <a:pPr>
              <a:buFontTx/>
              <a:buNone/>
            </a:pPr>
            <a:r>
              <a:rPr lang="zh-CN" altLang="en-US" sz="2000" b="1" dirty="0">
                <a:solidFill>
                  <a:schemeClr val="hlink"/>
                </a:solidFill>
                <a:ea typeface="宋体" panose="02010600030101010101" pitchFamily="2" charset="-122"/>
              </a:rPr>
              <a:t>（1）</a:t>
            </a:r>
            <a:r>
              <a:rPr lang="en-US" altLang="zh-CN" sz="2000" b="1" dirty="0">
                <a:solidFill>
                  <a:schemeClr val="hlink"/>
                </a:solidFill>
                <a:ea typeface="宋体" panose="02010600030101010101" pitchFamily="2" charset="-122"/>
              </a:rPr>
              <a:t>read x</a:t>
            </a:r>
          </a:p>
          <a:p>
            <a:pPr>
              <a:buFontTx/>
              <a:buNone/>
            </a:pPr>
            <a:r>
              <a:rPr lang="zh-CN" altLang="en-US" sz="2000" b="1" dirty="0">
                <a:ea typeface="宋体" panose="02010600030101010101" pitchFamily="2" charset="-122"/>
              </a:rPr>
              <a:t>（2）</a:t>
            </a:r>
            <a:r>
              <a:rPr lang="en-US" altLang="zh-CN" sz="2000" b="1" dirty="0">
                <a:ea typeface="宋体" panose="02010600030101010101" pitchFamily="2" charset="-122"/>
              </a:rPr>
              <a:t>read y</a:t>
            </a:r>
          </a:p>
          <a:p>
            <a:pPr>
              <a:buFontTx/>
              <a:buNone/>
            </a:pPr>
            <a:r>
              <a:rPr lang="zh-CN" altLang="en-US" sz="2000" b="1" dirty="0">
                <a:solidFill>
                  <a:schemeClr val="hlink"/>
                </a:solidFill>
                <a:ea typeface="宋体" panose="02010600030101010101" pitchFamily="2" charset="-122"/>
              </a:rPr>
              <a:t>（3）</a:t>
            </a:r>
            <a:r>
              <a:rPr lang="en-US" altLang="zh-CN" sz="2000" b="1" dirty="0">
                <a:solidFill>
                  <a:schemeClr val="hlink"/>
                </a:solidFill>
                <a:ea typeface="宋体" panose="02010600030101010101" pitchFamily="2" charset="-122"/>
              </a:rPr>
              <a:t>r := x / y</a:t>
            </a:r>
          </a:p>
          <a:p>
            <a:pPr>
              <a:buFontTx/>
              <a:buNone/>
            </a:pPr>
            <a:r>
              <a:rPr lang="zh-CN" altLang="en-US" sz="2000" b="1" dirty="0">
                <a:ea typeface="宋体" panose="02010600030101010101" pitchFamily="2" charset="-122"/>
              </a:rPr>
              <a:t>（4）</a:t>
            </a:r>
            <a:r>
              <a:rPr lang="en-US" altLang="zh-CN" sz="2000" b="1" dirty="0">
                <a:ea typeface="宋体" panose="02010600030101010101" pitchFamily="2" charset="-122"/>
              </a:rPr>
              <a:t>if r = 0 </a:t>
            </a:r>
            <a:r>
              <a:rPr lang="en-US" altLang="zh-CN" sz="2000" b="1" dirty="0" err="1">
                <a:ea typeface="宋体" panose="02010600030101010101" pitchFamily="2" charset="-122"/>
              </a:rPr>
              <a:t>goto</a:t>
            </a:r>
            <a:r>
              <a:rPr lang="en-US" altLang="zh-CN" sz="2000" b="1" dirty="0">
                <a:ea typeface="宋体" panose="02010600030101010101" pitchFamily="2" charset="-122"/>
              </a:rPr>
              <a:t> （8）</a:t>
            </a:r>
          </a:p>
          <a:p>
            <a:pPr>
              <a:buFontTx/>
              <a:buNone/>
            </a:pPr>
            <a:r>
              <a:rPr lang="zh-CN" altLang="en-US" sz="2000" b="1" dirty="0">
                <a:solidFill>
                  <a:schemeClr val="hlink"/>
                </a:solidFill>
                <a:ea typeface="宋体" panose="02010600030101010101" pitchFamily="2" charset="-122"/>
              </a:rPr>
              <a:t>（5）</a:t>
            </a:r>
            <a:r>
              <a:rPr lang="en-US" altLang="zh-CN" sz="2000" b="1" dirty="0">
                <a:solidFill>
                  <a:schemeClr val="hlink"/>
                </a:solidFill>
                <a:ea typeface="宋体" panose="02010600030101010101" pitchFamily="2" charset="-122"/>
              </a:rPr>
              <a:t>x := y</a:t>
            </a:r>
          </a:p>
          <a:p>
            <a:pPr>
              <a:buFontTx/>
              <a:buNone/>
            </a:pPr>
            <a:r>
              <a:rPr lang="zh-CN" altLang="en-US" sz="2000" b="1" dirty="0">
                <a:ea typeface="宋体" panose="02010600030101010101" pitchFamily="2" charset="-122"/>
              </a:rPr>
              <a:t>（6）</a:t>
            </a:r>
            <a:r>
              <a:rPr lang="en-US" altLang="zh-CN" sz="2000" b="1" dirty="0">
                <a:ea typeface="宋体" panose="02010600030101010101" pitchFamily="2" charset="-122"/>
              </a:rPr>
              <a:t>y := r</a:t>
            </a:r>
          </a:p>
          <a:p>
            <a:pPr>
              <a:buFontTx/>
              <a:buNone/>
            </a:pPr>
            <a:r>
              <a:rPr lang="zh-CN" altLang="en-US" sz="2000" b="1" dirty="0">
                <a:ea typeface="宋体" panose="02010600030101010101" pitchFamily="2" charset="-122"/>
              </a:rPr>
              <a:t>（7）</a:t>
            </a:r>
            <a:r>
              <a:rPr lang="en-US" altLang="zh-CN" sz="2000" b="1" dirty="0" err="1">
                <a:ea typeface="宋体" panose="02010600030101010101" pitchFamily="2" charset="-122"/>
              </a:rPr>
              <a:t>goto</a:t>
            </a:r>
            <a:r>
              <a:rPr lang="en-US" altLang="zh-CN" sz="2000" b="1" dirty="0">
                <a:ea typeface="宋体" panose="02010600030101010101" pitchFamily="2" charset="-122"/>
              </a:rPr>
              <a:t> （3）</a:t>
            </a:r>
          </a:p>
          <a:p>
            <a:pPr>
              <a:buFontTx/>
              <a:buNone/>
            </a:pPr>
            <a:r>
              <a:rPr lang="zh-CN" altLang="en-US" sz="2000" b="1" dirty="0">
                <a:solidFill>
                  <a:schemeClr val="hlink"/>
                </a:solidFill>
                <a:ea typeface="宋体" panose="02010600030101010101" pitchFamily="2" charset="-122"/>
              </a:rPr>
              <a:t>（8）</a:t>
            </a:r>
            <a:r>
              <a:rPr lang="en-US" altLang="zh-CN" sz="2000" b="1" dirty="0">
                <a:solidFill>
                  <a:schemeClr val="hlink"/>
                </a:solidFill>
                <a:ea typeface="宋体" panose="02010600030101010101" pitchFamily="2" charset="-122"/>
              </a:rPr>
              <a:t>write y</a:t>
            </a:r>
          </a:p>
          <a:p>
            <a:pPr>
              <a:buFontTx/>
              <a:buNone/>
            </a:pPr>
            <a:r>
              <a:rPr lang="zh-CN" altLang="en-US" sz="2000" b="1" dirty="0">
                <a:ea typeface="宋体" panose="02010600030101010101" pitchFamily="2" charset="-122"/>
              </a:rPr>
              <a:t>（9）</a:t>
            </a:r>
            <a:r>
              <a:rPr lang="en-US" altLang="zh-CN" sz="2000" b="1" dirty="0">
                <a:ea typeface="宋体" panose="02010600030101010101" pitchFamily="2" charset="-122"/>
              </a:rPr>
              <a:t>halt</a:t>
            </a:r>
          </a:p>
        </p:txBody>
      </p:sp>
      <p:graphicFrame>
        <p:nvGraphicFramePr>
          <p:cNvPr id="31748" name="对象 1"/>
          <p:cNvGraphicFramePr>
            <a:graphicFrameLocks noChangeAspect="1"/>
          </p:cNvGraphicFramePr>
          <p:nvPr/>
        </p:nvGraphicFramePr>
        <p:xfrm>
          <a:off x="3657600" y="1676400"/>
          <a:ext cx="4487863" cy="3671888"/>
        </p:xfrm>
        <a:graphic>
          <a:graphicData uri="http://schemas.openxmlformats.org/presentationml/2006/ole">
            <mc:AlternateContent xmlns:mc="http://schemas.openxmlformats.org/markup-compatibility/2006">
              <mc:Choice xmlns:v="urn:schemas-microsoft-com:vml" Requires="v">
                <p:oleObj spid="_x0000_s62570" name="VISIO" r:id="rId4" imgW="6233160" imgH="3713480" progId="Visio.Drawing.11">
                  <p:embed/>
                </p:oleObj>
              </mc:Choice>
              <mc:Fallback>
                <p:oleObj name="VISIO" r:id="rId4" imgW="6233160" imgH="3713480" progId="Visio.Drawing.11">
                  <p:embed/>
                  <p:pic>
                    <p:nvPicPr>
                      <p:cNvPr id="31748"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676400"/>
                        <a:ext cx="4487863" cy="3671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2225">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6865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控制流</a:t>
            </a:r>
            <a:r>
              <a:rPr lang="en-US" altLang="zh-CN" dirty="0"/>
              <a:t>Profile</a:t>
            </a:r>
            <a:endParaRPr lang="zh-CN" altLang="en-US" dirty="0"/>
          </a:p>
        </p:txBody>
      </p:sp>
      <p:sp>
        <p:nvSpPr>
          <p:cNvPr id="3" name="内容占位符 2"/>
          <p:cNvSpPr>
            <a:spLocks noGrp="1"/>
          </p:cNvSpPr>
          <p:nvPr>
            <p:ph idx="1"/>
          </p:nvPr>
        </p:nvSpPr>
        <p:spPr/>
        <p:txBody>
          <a:bodyPr/>
          <a:lstStyle/>
          <a:p>
            <a:r>
              <a:rPr lang="zh-CN" altLang="en-US" dirty="0"/>
              <a:t>控制流</a:t>
            </a:r>
            <a:r>
              <a:rPr lang="en-US" altLang="zh-CN" dirty="0"/>
              <a:t>Profile - Profile</a:t>
            </a:r>
            <a:r>
              <a:rPr lang="zh-CN" altLang="en-US" dirty="0"/>
              <a:t>控制流图上的信息</a:t>
            </a:r>
            <a:endParaRPr lang="en-US" altLang="zh-CN" dirty="0"/>
          </a:p>
          <a:p>
            <a:pPr lvl="1"/>
            <a:r>
              <a:rPr lang="zh-CN" altLang="en-US" dirty="0"/>
              <a:t>结点</a:t>
            </a:r>
            <a:r>
              <a:rPr lang="en-US" altLang="zh-CN" dirty="0"/>
              <a:t>profile – </a:t>
            </a:r>
            <a:r>
              <a:rPr lang="zh-CN" altLang="en-US" dirty="0"/>
              <a:t>每个基本块的执行频次</a:t>
            </a:r>
            <a:endParaRPr lang="en-US" altLang="zh-CN" dirty="0"/>
          </a:p>
          <a:p>
            <a:pPr lvl="1"/>
            <a:r>
              <a:rPr lang="zh-CN" altLang="en-US" dirty="0"/>
              <a:t>边</a:t>
            </a:r>
            <a:r>
              <a:rPr lang="en-US" altLang="zh-CN" dirty="0"/>
              <a:t>profile - </a:t>
            </a:r>
            <a:r>
              <a:rPr lang="zh-CN" altLang="en-US" dirty="0"/>
              <a:t>每条边的执行频次</a:t>
            </a:r>
            <a:endParaRPr lang="en-US" altLang="zh-CN" dirty="0"/>
          </a:p>
          <a:p>
            <a:pPr lvl="1"/>
            <a:r>
              <a:rPr lang="zh-CN" altLang="en-US" dirty="0"/>
              <a:t>两条边</a:t>
            </a:r>
            <a:r>
              <a:rPr lang="en-US" altLang="zh-CN" dirty="0"/>
              <a:t>profile – </a:t>
            </a:r>
            <a:r>
              <a:rPr lang="zh-CN" altLang="en-US" dirty="0"/>
              <a:t>两条控制流图上相邻的两条边一起执行的频次</a:t>
            </a:r>
            <a:endParaRPr lang="en-US" altLang="zh-CN" dirty="0"/>
          </a:p>
          <a:p>
            <a:pPr lvl="1"/>
            <a:r>
              <a:rPr lang="zh-CN" altLang="en-US" dirty="0"/>
              <a:t>路径</a:t>
            </a:r>
            <a:r>
              <a:rPr lang="en-US" altLang="zh-CN" dirty="0"/>
              <a:t>profile – </a:t>
            </a:r>
            <a:r>
              <a:rPr lang="zh-CN" altLang="en-US" dirty="0"/>
              <a:t>控制流图上一条路径执行的频次</a:t>
            </a:r>
            <a:endParaRPr lang="en-US" altLang="zh-CN" dirty="0"/>
          </a:p>
          <a:p>
            <a:pPr lvl="1"/>
            <a:endParaRPr lang="zh-CN" altLang="en-US" dirty="0"/>
          </a:p>
        </p:txBody>
      </p:sp>
    </p:spTree>
    <p:extLst>
      <p:ext uri="{BB962C8B-B14F-4D97-AF65-F5344CB8AC3E}">
        <p14:creationId xmlns:p14="http://schemas.microsoft.com/office/powerpoint/2010/main" val="406187819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1461802"/>
            <a:ext cx="3528392" cy="4775510"/>
          </a:xfrm>
          <a:prstGeom prst="rect">
            <a:avLst/>
          </a:prstGeom>
        </p:spPr>
      </p:pic>
      <p:sp>
        <p:nvSpPr>
          <p:cNvPr id="2" name="标题 1"/>
          <p:cNvSpPr>
            <a:spLocks noGrp="1"/>
          </p:cNvSpPr>
          <p:nvPr>
            <p:ph type="title"/>
          </p:nvPr>
        </p:nvSpPr>
        <p:spPr/>
        <p:txBody>
          <a:bodyPr/>
          <a:lstStyle/>
          <a:p>
            <a:r>
              <a:rPr lang="zh-CN" altLang="en-US" dirty="0"/>
              <a:t>控制流</a:t>
            </a:r>
            <a:r>
              <a:rPr lang="en-US" altLang="zh-CN" dirty="0"/>
              <a:t>profile</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154800988"/>
              </p:ext>
            </p:extLst>
          </p:nvPr>
        </p:nvGraphicFramePr>
        <p:xfrm>
          <a:off x="3131840" y="3573016"/>
          <a:ext cx="5908820" cy="1072128"/>
        </p:xfrm>
        <a:graphic>
          <a:graphicData uri="http://schemas.openxmlformats.org/drawingml/2006/table">
            <a:tbl>
              <a:tblPr firstRow="1" bandRow="1">
                <a:tableStyleId>{5C22544A-7EE6-4342-B048-85BDC9FD1C3A}</a:tableStyleId>
              </a:tblPr>
              <a:tblGrid>
                <a:gridCol w="1181764">
                  <a:extLst>
                    <a:ext uri="{9D8B030D-6E8A-4147-A177-3AD203B41FA5}">
                      <a16:colId xmlns:a16="http://schemas.microsoft.com/office/drawing/2014/main" val="1386314629"/>
                    </a:ext>
                  </a:extLst>
                </a:gridCol>
                <a:gridCol w="1181764">
                  <a:extLst>
                    <a:ext uri="{9D8B030D-6E8A-4147-A177-3AD203B41FA5}">
                      <a16:colId xmlns:a16="http://schemas.microsoft.com/office/drawing/2014/main" val="207468933"/>
                    </a:ext>
                  </a:extLst>
                </a:gridCol>
                <a:gridCol w="1181764">
                  <a:extLst>
                    <a:ext uri="{9D8B030D-6E8A-4147-A177-3AD203B41FA5}">
                      <a16:colId xmlns:a16="http://schemas.microsoft.com/office/drawing/2014/main" val="1206127078"/>
                    </a:ext>
                  </a:extLst>
                </a:gridCol>
                <a:gridCol w="1181764">
                  <a:extLst>
                    <a:ext uri="{9D8B030D-6E8A-4147-A177-3AD203B41FA5}">
                      <a16:colId xmlns:a16="http://schemas.microsoft.com/office/drawing/2014/main" val="2514491004"/>
                    </a:ext>
                  </a:extLst>
                </a:gridCol>
                <a:gridCol w="1181764">
                  <a:extLst>
                    <a:ext uri="{9D8B030D-6E8A-4147-A177-3AD203B41FA5}">
                      <a16:colId xmlns:a16="http://schemas.microsoft.com/office/drawing/2014/main" val="952876840"/>
                    </a:ext>
                  </a:extLst>
                </a:gridCol>
              </a:tblGrid>
              <a:tr h="432048">
                <a:tc>
                  <a:txBody>
                    <a:bodyPr/>
                    <a:lstStyle/>
                    <a:p>
                      <a:pPr algn="ctr"/>
                      <a:r>
                        <a:rPr lang="en-US" altLang="zh-CN" dirty="0"/>
                        <a:t>Profile</a:t>
                      </a:r>
                      <a:endParaRPr lang="zh-CN" altLang="en-US" dirty="0"/>
                    </a:p>
                  </a:txBody>
                  <a:tcPr/>
                </a:tc>
                <a:tc>
                  <a:txBody>
                    <a:bodyPr/>
                    <a:lstStyle/>
                    <a:p>
                      <a:pPr algn="ctr"/>
                      <a:r>
                        <a:rPr lang="zh-CN" altLang="en-US" dirty="0"/>
                        <a:t>结点</a:t>
                      </a:r>
                    </a:p>
                  </a:txBody>
                  <a:tcPr/>
                </a:tc>
                <a:tc>
                  <a:txBody>
                    <a:bodyPr/>
                    <a:lstStyle/>
                    <a:p>
                      <a:pPr algn="ctr"/>
                      <a:r>
                        <a:rPr lang="zh-CN" altLang="en-US" dirty="0"/>
                        <a:t>边</a:t>
                      </a:r>
                    </a:p>
                  </a:txBody>
                  <a:tcPr/>
                </a:tc>
                <a:tc>
                  <a:txBody>
                    <a:bodyPr/>
                    <a:lstStyle/>
                    <a:p>
                      <a:pPr algn="ctr"/>
                      <a:r>
                        <a:rPr lang="zh-CN" altLang="en-US" dirty="0"/>
                        <a:t>两条边</a:t>
                      </a:r>
                    </a:p>
                  </a:txBody>
                  <a:tcPr/>
                </a:tc>
                <a:tc>
                  <a:txBody>
                    <a:bodyPr/>
                    <a:lstStyle/>
                    <a:p>
                      <a:pPr algn="ctr"/>
                      <a:r>
                        <a:rPr lang="zh-CN" altLang="en-US" dirty="0"/>
                        <a:t>路径</a:t>
                      </a:r>
                    </a:p>
                  </a:txBody>
                  <a:tcPr/>
                </a:tc>
                <a:extLst>
                  <a:ext uri="{0D108BD9-81ED-4DB2-BD59-A6C34878D82A}">
                    <a16:rowId xmlns:a16="http://schemas.microsoft.com/office/drawing/2014/main" val="3020474094"/>
                  </a:ext>
                </a:extLst>
              </a:tr>
              <a:tr h="432048">
                <a:tc>
                  <a:txBody>
                    <a:bodyPr/>
                    <a:lstStyle/>
                    <a:p>
                      <a:pPr algn="ctr"/>
                      <a:r>
                        <a:rPr lang="en-US" altLang="zh-CN" dirty="0" err="1"/>
                        <a:t>Abefgk</a:t>
                      </a:r>
                      <a:r>
                        <a:rPr lang="zh-CN" altLang="en-US" dirty="0"/>
                        <a:t>估计频次</a:t>
                      </a:r>
                    </a:p>
                  </a:txBody>
                  <a:tcPr/>
                </a:tc>
                <a:tc>
                  <a:txBody>
                    <a:bodyPr/>
                    <a:lstStyle/>
                    <a:p>
                      <a:pPr algn="ctr"/>
                      <a:r>
                        <a:rPr lang="en-US" altLang="zh-CN" dirty="0"/>
                        <a:t>30-70</a:t>
                      </a:r>
                      <a:endParaRPr lang="zh-CN" altLang="en-US" dirty="0"/>
                    </a:p>
                  </a:txBody>
                  <a:tcPr/>
                </a:tc>
                <a:tc>
                  <a:txBody>
                    <a:bodyPr/>
                    <a:lstStyle/>
                    <a:p>
                      <a:pPr algn="ctr"/>
                      <a:r>
                        <a:rPr lang="en-US" altLang="zh-CN" dirty="0"/>
                        <a:t>30-60</a:t>
                      </a:r>
                      <a:endParaRPr lang="zh-CN" altLang="en-US" dirty="0"/>
                    </a:p>
                  </a:txBody>
                  <a:tcPr/>
                </a:tc>
                <a:tc>
                  <a:txBody>
                    <a:bodyPr/>
                    <a:lstStyle/>
                    <a:p>
                      <a:pPr algn="ctr"/>
                      <a:r>
                        <a:rPr lang="en-US" altLang="zh-CN" dirty="0"/>
                        <a:t>40-60</a:t>
                      </a:r>
                      <a:endParaRPr lang="zh-CN" altLang="en-US" dirty="0"/>
                    </a:p>
                  </a:txBody>
                  <a:tcPr/>
                </a:tc>
                <a:tc>
                  <a:txBody>
                    <a:bodyPr/>
                    <a:lstStyle/>
                    <a:p>
                      <a:pPr algn="ctr"/>
                      <a:r>
                        <a:rPr lang="en-US" altLang="zh-CN" dirty="0"/>
                        <a:t>50</a:t>
                      </a:r>
                      <a:endParaRPr lang="zh-CN" altLang="en-US" dirty="0"/>
                    </a:p>
                  </a:txBody>
                  <a:tcPr/>
                </a:tc>
                <a:extLst>
                  <a:ext uri="{0D108BD9-81ED-4DB2-BD59-A6C34878D82A}">
                    <a16:rowId xmlns:a16="http://schemas.microsoft.com/office/drawing/2014/main" val="2645762438"/>
                  </a:ext>
                </a:extLst>
              </a:tr>
            </a:tbl>
          </a:graphicData>
        </a:graphic>
      </p:graphicFrame>
      <p:pic>
        <p:nvPicPr>
          <p:cNvPr id="5" name="图片 4"/>
          <p:cNvPicPr>
            <a:picLocks noChangeAspect="1"/>
          </p:cNvPicPr>
          <p:nvPr/>
        </p:nvPicPr>
        <p:blipFill>
          <a:blip r:embed="rId3"/>
          <a:stretch>
            <a:fillRect/>
          </a:stretch>
        </p:blipFill>
        <p:spPr>
          <a:xfrm>
            <a:off x="4442792" y="1844824"/>
            <a:ext cx="2631246" cy="1305794"/>
          </a:xfrm>
          <a:prstGeom prst="rect">
            <a:avLst/>
          </a:prstGeom>
        </p:spPr>
      </p:pic>
      <p:sp>
        <p:nvSpPr>
          <p:cNvPr id="8" name="文本框 7"/>
          <p:cNvSpPr txBox="1"/>
          <p:nvPr/>
        </p:nvSpPr>
        <p:spPr>
          <a:xfrm>
            <a:off x="3851920" y="4836709"/>
            <a:ext cx="4406976" cy="461665"/>
          </a:xfrm>
          <a:prstGeom prst="rect">
            <a:avLst/>
          </a:prstGeom>
          <a:noFill/>
        </p:spPr>
        <p:txBody>
          <a:bodyPr wrap="none" rtlCol="0">
            <a:spAutoFit/>
          </a:bodyPr>
          <a:lstStyle/>
          <a:p>
            <a:r>
              <a:rPr lang="en-US" altLang="zh-CN" dirty="0"/>
              <a:t>Profile</a:t>
            </a:r>
            <a:r>
              <a:rPr lang="zh-CN" altLang="en-US" dirty="0"/>
              <a:t>的信息越多，准确度越高</a:t>
            </a:r>
          </a:p>
        </p:txBody>
      </p:sp>
    </p:spTree>
    <p:extLst>
      <p:ext uri="{BB962C8B-B14F-4D97-AF65-F5344CB8AC3E}">
        <p14:creationId xmlns:p14="http://schemas.microsoft.com/office/powerpoint/2010/main" val="30219693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控制流</a:t>
            </a:r>
            <a:r>
              <a:rPr lang="en-US" altLang="zh-CN" dirty="0"/>
              <a:t>profile</a:t>
            </a:r>
            <a:r>
              <a:rPr lang="zh-CN" altLang="en-US" dirty="0"/>
              <a:t>相关优化</a:t>
            </a:r>
          </a:p>
        </p:txBody>
      </p:sp>
      <p:sp>
        <p:nvSpPr>
          <p:cNvPr id="3" name="内容占位符 2"/>
          <p:cNvSpPr>
            <a:spLocks noGrp="1"/>
          </p:cNvSpPr>
          <p:nvPr>
            <p:ph idx="1"/>
          </p:nvPr>
        </p:nvSpPr>
        <p:spPr/>
        <p:txBody>
          <a:bodyPr/>
          <a:lstStyle/>
          <a:p>
            <a:r>
              <a:rPr lang="zh-CN" altLang="en-US" dirty="0"/>
              <a:t>代码布局</a:t>
            </a:r>
          </a:p>
        </p:txBody>
      </p:sp>
      <p:sp>
        <p:nvSpPr>
          <p:cNvPr id="4" name="Text Box 4"/>
          <p:cNvSpPr txBox="1">
            <a:spLocks noChangeArrowheads="1"/>
          </p:cNvSpPr>
          <p:nvPr/>
        </p:nvSpPr>
        <p:spPr bwMode="auto">
          <a:xfrm>
            <a:off x="1513384" y="2833341"/>
            <a:ext cx="457200" cy="404813"/>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5" name="Text Box 5"/>
          <p:cNvSpPr txBox="1">
            <a:spLocks noChangeArrowheads="1"/>
          </p:cNvSpPr>
          <p:nvPr/>
        </p:nvSpPr>
        <p:spPr bwMode="auto">
          <a:xfrm>
            <a:off x="2122984" y="3790603"/>
            <a:ext cx="457200" cy="404812"/>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6" name="Text Box 6"/>
          <p:cNvSpPr txBox="1">
            <a:spLocks noChangeArrowheads="1"/>
          </p:cNvSpPr>
          <p:nvPr/>
        </p:nvSpPr>
        <p:spPr bwMode="auto">
          <a:xfrm>
            <a:off x="903784" y="3790603"/>
            <a:ext cx="457200" cy="404812"/>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7" name="Text Box 7"/>
          <p:cNvSpPr txBox="1">
            <a:spLocks noChangeArrowheads="1"/>
          </p:cNvSpPr>
          <p:nvPr/>
        </p:nvSpPr>
        <p:spPr bwMode="auto">
          <a:xfrm>
            <a:off x="1513384" y="4747866"/>
            <a:ext cx="457200" cy="404813"/>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8" name="AutoShape 8"/>
          <p:cNvCxnSpPr>
            <a:cxnSpLocks noChangeShapeType="1"/>
            <a:stCxn id="4" idx="2"/>
            <a:endCxn id="6" idx="0"/>
          </p:cNvCxnSpPr>
          <p:nvPr/>
        </p:nvCxnSpPr>
        <p:spPr bwMode="auto">
          <a:xfrm rot="5400000">
            <a:off x="1160959" y="3209578"/>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9" name="AutoShape 9"/>
          <p:cNvCxnSpPr>
            <a:cxnSpLocks noChangeShapeType="1"/>
            <a:stCxn id="4" idx="2"/>
            <a:endCxn id="5" idx="0"/>
          </p:cNvCxnSpPr>
          <p:nvPr/>
        </p:nvCxnSpPr>
        <p:spPr bwMode="auto">
          <a:xfrm rot="16200000" flipH="1">
            <a:off x="1770559" y="3209578"/>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10" name="AutoShape 10"/>
          <p:cNvCxnSpPr>
            <a:cxnSpLocks noChangeShapeType="1"/>
            <a:stCxn id="6" idx="2"/>
            <a:endCxn id="7" idx="0"/>
          </p:cNvCxnSpPr>
          <p:nvPr/>
        </p:nvCxnSpPr>
        <p:spPr bwMode="auto">
          <a:xfrm rot="16200000" flipH="1">
            <a:off x="1160959" y="4166840"/>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11" name="AutoShape 11"/>
          <p:cNvCxnSpPr>
            <a:cxnSpLocks noChangeShapeType="1"/>
            <a:stCxn id="5" idx="2"/>
            <a:endCxn id="7" idx="0"/>
          </p:cNvCxnSpPr>
          <p:nvPr/>
        </p:nvCxnSpPr>
        <p:spPr bwMode="auto">
          <a:xfrm rot="5400000">
            <a:off x="1770559" y="4166840"/>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12" name="Text Box 12"/>
          <p:cNvSpPr txBox="1">
            <a:spLocks noChangeArrowheads="1"/>
          </p:cNvSpPr>
          <p:nvPr/>
        </p:nvSpPr>
        <p:spPr bwMode="auto">
          <a:xfrm>
            <a:off x="827584" y="3231803"/>
            <a:ext cx="533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100</a:t>
            </a:r>
          </a:p>
        </p:txBody>
      </p:sp>
      <p:sp>
        <p:nvSpPr>
          <p:cNvPr id="13" name="Text Box 13"/>
          <p:cNvSpPr txBox="1">
            <a:spLocks noChangeArrowheads="1"/>
          </p:cNvSpPr>
          <p:nvPr/>
        </p:nvSpPr>
        <p:spPr bwMode="auto">
          <a:xfrm>
            <a:off x="827584" y="442877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100</a:t>
            </a:r>
          </a:p>
        </p:txBody>
      </p:sp>
      <p:sp>
        <p:nvSpPr>
          <p:cNvPr id="14" name="Text Box 14"/>
          <p:cNvSpPr txBox="1">
            <a:spLocks noChangeArrowheads="1"/>
          </p:cNvSpPr>
          <p:nvPr/>
        </p:nvSpPr>
        <p:spPr bwMode="auto">
          <a:xfrm>
            <a:off x="2199184" y="3244503"/>
            <a:ext cx="457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a:t>
            </a:r>
          </a:p>
        </p:txBody>
      </p:sp>
      <p:sp>
        <p:nvSpPr>
          <p:cNvPr id="15" name="Text Box 15"/>
          <p:cNvSpPr txBox="1">
            <a:spLocks noChangeArrowheads="1"/>
          </p:cNvSpPr>
          <p:nvPr/>
        </p:nvSpPr>
        <p:spPr bwMode="auto">
          <a:xfrm>
            <a:off x="2199184" y="4463703"/>
            <a:ext cx="457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a:t>
            </a:r>
          </a:p>
        </p:txBody>
      </p:sp>
      <p:grpSp>
        <p:nvGrpSpPr>
          <p:cNvPr id="16" name="Group 16"/>
          <p:cNvGrpSpPr>
            <a:grpSpLocks/>
          </p:cNvGrpSpPr>
          <p:nvPr/>
        </p:nvGrpSpPr>
        <p:grpSpPr bwMode="auto">
          <a:xfrm>
            <a:off x="3723184" y="2299940"/>
            <a:ext cx="1676400" cy="3289300"/>
            <a:chOff x="2592" y="1920"/>
            <a:chExt cx="1056" cy="2025"/>
          </a:xfrm>
        </p:grpSpPr>
        <p:sp>
          <p:nvSpPr>
            <p:cNvPr id="17" name="Text Box 17"/>
            <p:cNvSpPr txBox="1">
              <a:spLocks noChangeArrowheads="1"/>
            </p:cNvSpPr>
            <p:nvPr/>
          </p:nvSpPr>
          <p:spPr bwMode="auto">
            <a:xfrm>
              <a:off x="2880" y="2208"/>
              <a:ext cx="288" cy="246"/>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18" name="Text Box 18"/>
            <p:cNvSpPr txBox="1">
              <a:spLocks noChangeArrowheads="1"/>
            </p:cNvSpPr>
            <p:nvPr/>
          </p:nvSpPr>
          <p:spPr bwMode="auto">
            <a:xfrm>
              <a:off x="2880" y="268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19" name="Text Box 19"/>
            <p:cNvSpPr txBox="1">
              <a:spLocks noChangeArrowheads="1"/>
            </p:cNvSpPr>
            <p:nvPr/>
          </p:nvSpPr>
          <p:spPr bwMode="auto">
            <a:xfrm>
              <a:off x="2880" y="316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20" name="Text Box 20"/>
            <p:cNvSpPr txBox="1">
              <a:spLocks noChangeArrowheads="1"/>
            </p:cNvSpPr>
            <p:nvPr/>
          </p:nvSpPr>
          <p:spPr bwMode="auto">
            <a:xfrm>
              <a:off x="2880" y="3696"/>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21" name="AutoShape 21"/>
            <p:cNvCxnSpPr>
              <a:cxnSpLocks noChangeShapeType="1"/>
              <a:stCxn id="17" idx="2"/>
              <a:endCxn id="19" idx="1"/>
            </p:cNvCxnSpPr>
            <p:nvPr/>
          </p:nvCxnSpPr>
          <p:spPr bwMode="auto">
            <a:xfrm rot="5400000">
              <a:off x="2533" y="2801"/>
              <a:ext cx="838" cy="144"/>
            </a:xfrm>
            <a:prstGeom prst="curvedConnector4">
              <a:avLst>
                <a:gd name="adj1" fmla="val 42576"/>
                <a:gd name="adj2" fmla="val 200000"/>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2" name="AutoShape 22"/>
            <p:cNvCxnSpPr>
              <a:cxnSpLocks noChangeShapeType="1"/>
              <a:stCxn id="17" idx="2"/>
              <a:endCxn id="18" idx="0"/>
            </p:cNvCxnSpPr>
            <p:nvPr/>
          </p:nvCxnSpPr>
          <p:spPr bwMode="auto">
            <a:xfrm>
              <a:off x="3024" y="2454"/>
              <a:ext cx="0" cy="234"/>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3" name="AutoShape 23"/>
            <p:cNvCxnSpPr>
              <a:cxnSpLocks noChangeShapeType="1"/>
              <a:stCxn id="18" idx="2"/>
              <a:endCxn id="20" idx="3"/>
            </p:cNvCxnSpPr>
            <p:nvPr/>
          </p:nvCxnSpPr>
          <p:spPr bwMode="auto">
            <a:xfrm rot="16200000" flipH="1">
              <a:off x="2656" y="3314"/>
              <a:ext cx="879" cy="144"/>
            </a:xfrm>
            <a:prstGeom prst="curvedConnector4">
              <a:avLst>
                <a:gd name="adj1" fmla="val 17065"/>
                <a:gd name="adj2" fmla="val 344440"/>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4" name="AutoShape 24"/>
            <p:cNvCxnSpPr>
              <a:cxnSpLocks noChangeShapeType="1"/>
              <a:stCxn id="19" idx="2"/>
              <a:endCxn id="20" idx="0"/>
            </p:cNvCxnSpPr>
            <p:nvPr/>
          </p:nvCxnSpPr>
          <p:spPr bwMode="auto">
            <a:xfrm rot="5400000">
              <a:off x="2889" y="3561"/>
              <a:ext cx="270"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25" name="Text Box 25"/>
            <p:cNvSpPr txBox="1">
              <a:spLocks noChangeArrowheads="1"/>
            </p:cNvSpPr>
            <p:nvPr/>
          </p:nvSpPr>
          <p:spPr bwMode="auto">
            <a:xfrm>
              <a:off x="2592" y="1920"/>
              <a:ext cx="105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b="1">
                  <a:latin typeface="Arial" panose="020B0604020202020204" pitchFamily="34" charset="0"/>
                  <a:ea typeface="新細明體" panose="02020500000000000000" pitchFamily="18" charset="-120"/>
                </a:rPr>
                <a:t>Default layout</a:t>
              </a:r>
              <a:endParaRPr lang="en-US" altLang="zh-TW" sz="2800" b="1">
                <a:latin typeface="Courier New" panose="02070309020205020404" pitchFamily="49" charset="0"/>
                <a:ea typeface="新細明體" panose="02020500000000000000" pitchFamily="18" charset="-120"/>
              </a:endParaRPr>
            </a:p>
          </p:txBody>
        </p:sp>
      </p:grpSp>
      <p:grpSp>
        <p:nvGrpSpPr>
          <p:cNvPr id="26" name="Group 26"/>
          <p:cNvGrpSpPr>
            <a:grpSpLocks/>
          </p:cNvGrpSpPr>
          <p:nvPr/>
        </p:nvGrpSpPr>
        <p:grpSpPr bwMode="auto">
          <a:xfrm>
            <a:off x="5780584" y="2299940"/>
            <a:ext cx="2209800" cy="3289300"/>
            <a:chOff x="3888" y="1920"/>
            <a:chExt cx="1392" cy="2025"/>
          </a:xfrm>
        </p:grpSpPr>
        <p:grpSp>
          <p:nvGrpSpPr>
            <p:cNvPr id="27" name="Group 27"/>
            <p:cNvGrpSpPr>
              <a:grpSpLocks/>
            </p:cNvGrpSpPr>
            <p:nvPr/>
          </p:nvGrpSpPr>
          <p:grpSpPr bwMode="auto">
            <a:xfrm>
              <a:off x="4368" y="2208"/>
              <a:ext cx="288" cy="1737"/>
              <a:chOff x="4368" y="2208"/>
              <a:chExt cx="288" cy="1737"/>
            </a:xfrm>
          </p:grpSpPr>
          <p:sp>
            <p:nvSpPr>
              <p:cNvPr id="29" name="Text Box 28"/>
              <p:cNvSpPr txBox="1">
                <a:spLocks noChangeArrowheads="1"/>
              </p:cNvSpPr>
              <p:nvPr/>
            </p:nvSpPr>
            <p:spPr bwMode="auto">
              <a:xfrm>
                <a:off x="4368" y="220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30" name="Text Box 29"/>
              <p:cNvSpPr txBox="1">
                <a:spLocks noChangeArrowheads="1"/>
              </p:cNvSpPr>
              <p:nvPr/>
            </p:nvSpPr>
            <p:spPr bwMode="auto">
              <a:xfrm>
                <a:off x="4368" y="2689"/>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31" name="Text Box 30"/>
              <p:cNvSpPr txBox="1">
                <a:spLocks noChangeArrowheads="1"/>
              </p:cNvSpPr>
              <p:nvPr/>
            </p:nvSpPr>
            <p:spPr bwMode="auto">
              <a:xfrm>
                <a:off x="4368" y="3696"/>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32" name="Text Box 31"/>
              <p:cNvSpPr txBox="1">
                <a:spLocks noChangeArrowheads="1"/>
              </p:cNvSpPr>
              <p:nvPr/>
            </p:nvSpPr>
            <p:spPr bwMode="auto">
              <a:xfrm>
                <a:off x="4368" y="316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33" name="AutoShape 32"/>
              <p:cNvCxnSpPr>
                <a:cxnSpLocks noChangeShapeType="1"/>
                <a:stCxn id="29" idx="2"/>
                <a:endCxn id="31" idx="1"/>
              </p:cNvCxnSpPr>
              <p:nvPr/>
            </p:nvCxnSpPr>
            <p:spPr bwMode="auto">
              <a:xfrm rot="5400000">
                <a:off x="3760" y="3074"/>
                <a:ext cx="1359" cy="144"/>
              </a:xfrm>
              <a:prstGeom prst="curvedConnector4">
                <a:avLst>
                  <a:gd name="adj1" fmla="val 11773"/>
                  <a:gd name="adj2" fmla="val 303472"/>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4" name="AutoShape 33"/>
              <p:cNvCxnSpPr>
                <a:cxnSpLocks noChangeShapeType="1"/>
                <a:stCxn id="29" idx="2"/>
                <a:endCxn id="30" idx="0"/>
              </p:cNvCxnSpPr>
              <p:nvPr/>
            </p:nvCxnSpPr>
            <p:spPr bwMode="auto">
              <a:xfrm rot="5400000">
                <a:off x="4401" y="2577"/>
                <a:ext cx="222"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5" name="AutoShape 34"/>
              <p:cNvCxnSpPr>
                <a:cxnSpLocks noChangeShapeType="1"/>
                <a:stCxn id="30" idx="2"/>
                <a:endCxn id="32" idx="0"/>
              </p:cNvCxnSpPr>
              <p:nvPr/>
            </p:nvCxnSpPr>
            <p:spPr bwMode="auto">
              <a:xfrm rot="5400000">
                <a:off x="4401" y="3057"/>
                <a:ext cx="222"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6" name="AutoShape 35"/>
              <p:cNvCxnSpPr>
                <a:cxnSpLocks noChangeShapeType="1"/>
                <a:stCxn id="31" idx="0"/>
                <a:endCxn id="32" idx="2"/>
              </p:cNvCxnSpPr>
              <p:nvPr/>
            </p:nvCxnSpPr>
            <p:spPr bwMode="auto">
              <a:xfrm rot="-5400000">
                <a:off x="4377" y="3561"/>
                <a:ext cx="270"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grpSp>
        <p:sp>
          <p:nvSpPr>
            <p:cNvPr id="28" name="Text Box 36"/>
            <p:cNvSpPr txBox="1">
              <a:spLocks noChangeArrowheads="1"/>
            </p:cNvSpPr>
            <p:nvPr/>
          </p:nvSpPr>
          <p:spPr bwMode="auto">
            <a:xfrm>
              <a:off x="3888" y="1920"/>
              <a:ext cx="139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b="1">
                  <a:latin typeface="Arial" panose="020B0604020202020204" pitchFamily="34" charset="0"/>
                  <a:ea typeface="新細明體" panose="02020500000000000000" pitchFamily="18" charset="-120"/>
                </a:rPr>
                <a:t>Optimized layout</a:t>
              </a:r>
              <a:endParaRPr lang="en-US" altLang="zh-TW" sz="2800" b="1">
                <a:latin typeface="Courier New" panose="02070309020205020404" pitchFamily="49" charset="0"/>
                <a:ea typeface="新細明體" panose="02020500000000000000" pitchFamily="18" charset="-120"/>
              </a:endParaRPr>
            </a:p>
          </p:txBody>
        </p:sp>
      </p:grpSp>
    </p:spTree>
    <p:extLst>
      <p:ext uri="{BB962C8B-B14F-4D97-AF65-F5344CB8AC3E}">
        <p14:creationId xmlns:p14="http://schemas.microsoft.com/office/powerpoint/2010/main" val="40668256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a:t>
            </a:r>
            <a:r>
              <a:rPr lang="en-US" altLang="zh-CN" dirty="0"/>
              <a:t>profile</a:t>
            </a:r>
            <a:endParaRPr lang="zh-CN" altLang="en-US" dirty="0"/>
          </a:p>
        </p:txBody>
      </p:sp>
      <p:sp>
        <p:nvSpPr>
          <p:cNvPr id="3" name="内容占位符 2"/>
          <p:cNvSpPr>
            <a:spLocks noGrp="1"/>
          </p:cNvSpPr>
          <p:nvPr>
            <p:ph idx="1"/>
          </p:nvPr>
        </p:nvSpPr>
        <p:spPr/>
        <p:txBody>
          <a:bodyPr/>
          <a:lstStyle/>
          <a:p>
            <a:r>
              <a:rPr lang="zh-CN" altLang="en-US" dirty="0"/>
              <a:t>值</a:t>
            </a:r>
            <a:r>
              <a:rPr lang="en-US" altLang="zh-CN" dirty="0"/>
              <a:t>profile – </a:t>
            </a:r>
            <a:r>
              <a:rPr lang="zh-CN" altLang="en-US" dirty="0"/>
              <a:t>对关注的变量值进行</a:t>
            </a:r>
            <a:r>
              <a:rPr lang="en-US" altLang="zh-CN" dirty="0"/>
              <a:t>profile</a:t>
            </a:r>
            <a:endParaRPr lang="zh-CN" altLang="en-US" dirty="0"/>
          </a:p>
        </p:txBody>
      </p:sp>
      <p:sp>
        <p:nvSpPr>
          <p:cNvPr id="20" name="Rectangle 12"/>
          <p:cNvSpPr>
            <a:spLocks noChangeArrowheads="1"/>
          </p:cNvSpPr>
          <p:nvPr/>
        </p:nvSpPr>
        <p:spPr bwMode="auto">
          <a:xfrm>
            <a:off x="4481834" y="2650257"/>
            <a:ext cx="3121025" cy="283845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sp>
        <p:nvSpPr>
          <p:cNvPr id="21" name="Rectangle 11"/>
          <p:cNvSpPr>
            <a:spLocks noChangeArrowheads="1"/>
          </p:cNvSpPr>
          <p:nvPr/>
        </p:nvSpPr>
        <p:spPr bwMode="auto">
          <a:xfrm>
            <a:off x="1124272" y="2636912"/>
            <a:ext cx="3121025" cy="283845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grpSp>
        <p:nvGrpSpPr>
          <p:cNvPr id="22" name="Group 2"/>
          <p:cNvGrpSpPr>
            <a:grpSpLocks/>
          </p:cNvGrpSpPr>
          <p:nvPr/>
        </p:nvGrpSpPr>
        <p:grpSpPr bwMode="auto">
          <a:xfrm>
            <a:off x="1124272" y="1916832"/>
            <a:ext cx="7696200" cy="3768725"/>
            <a:chOff x="672" y="1200"/>
            <a:chExt cx="4848" cy="2374"/>
          </a:xfrm>
        </p:grpSpPr>
        <p:sp>
          <p:nvSpPr>
            <p:cNvPr id="23" name="Rectangle 3"/>
            <p:cNvSpPr>
              <a:spLocks noChangeArrowheads="1"/>
            </p:cNvSpPr>
            <p:nvPr/>
          </p:nvSpPr>
          <p:spPr bwMode="auto">
            <a:xfrm>
              <a:off x="2832" y="1654"/>
              <a:ext cx="2016"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if (i == 10)</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CN" sz="2000" b="1" dirty="0">
                  <a:solidFill>
                    <a:prstClr val="white"/>
                  </a:solidFill>
                  <a:latin typeface="Courier New" panose="02070309020205020404" pitchFamily="49" charset="0"/>
                  <a:ea typeface="新細明體" panose="02020500000000000000" pitchFamily="18" charset="-120"/>
                </a:rPr>
                <a:t>else</a:t>
              </a:r>
              <a:endParaRPr kumimoji="1" lang="en-US" altLang="zh-TW" sz="2000" b="1" dirty="0">
                <a:solidFill>
                  <a:prstClr val="white"/>
                </a:solidFill>
                <a:latin typeface="Courier New" panose="02070309020205020404" pitchFamily="49" charset="0"/>
                <a:ea typeface="新細明體" panose="02020500000000000000" pitchFamily="18" charset="-120"/>
              </a:endParaRP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switch (i)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1: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2: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3: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a:t>
              </a:r>
            </a:p>
          </p:txBody>
        </p:sp>
        <p:sp>
          <p:nvSpPr>
            <p:cNvPr id="24" name="Rectangle 4"/>
            <p:cNvSpPr>
              <a:spLocks noChangeArrowheads="1"/>
            </p:cNvSpPr>
            <p:nvPr/>
          </p:nvSpPr>
          <p:spPr bwMode="auto">
            <a:xfrm>
              <a:off x="672" y="1200"/>
              <a:ext cx="484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800" b="1">
                  <a:solidFill>
                    <a:prstClr val="white"/>
                  </a:solidFill>
                  <a:latin typeface="Arial" panose="020B0604020202020204" pitchFamily="34" charset="0"/>
                  <a:ea typeface="新細明體" panose="02020500000000000000" pitchFamily="18" charset="-120"/>
                </a:rPr>
                <a:t>Most frequent values are pulled out.</a:t>
              </a:r>
              <a:endParaRPr kumimoji="1" lang="en-US" altLang="zh-TW" sz="2400">
                <a:solidFill>
                  <a:prstClr val="white"/>
                </a:solidFill>
                <a:latin typeface="Times New Roman" panose="02020603050405020304" pitchFamily="18" charset="0"/>
                <a:ea typeface="新細明體" panose="02020500000000000000" pitchFamily="18" charset="-120"/>
              </a:endParaRPr>
            </a:p>
          </p:txBody>
        </p:sp>
      </p:grpSp>
      <p:sp>
        <p:nvSpPr>
          <p:cNvPr id="25" name="Rectangle 6"/>
          <p:cNvSpPr>
            <a:spLocks noChangeArrowheads="1"/>
          </p:cNvSpPr>
          <p:nvPr/>
        </p:nvSpPr>
        <p:spPr bwMode="auto">
          <a:xfrm>
            <a:off x="1211583" y="3477344"/>
            <a:ext cx="2895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switch (i)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1: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2: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3: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a:t>
            </a:r>
          </a:p>
        </p:txBody>
      </p:sp>
      <p:sp>
        <p:nvSpPr>
          <p:cNvPr id="26" name="Rectangle 7"/>
          <p:cNvSpPr>
            <a:spLocks noChangeArrowheads="1"/>
          </p:cNvSpPr>
          <p:nvPr/>
        </p:nvSpPr>
        <p:spPr bwMode="auto">
          <a:xfrm>
            <a:off x="1211583" y="2715344"/>
            <a:ext cx="2438400" cy="762000"/>
          </a:xfrm>
          <a:prstGeom prst="rect">
            <a:avLst/>
          </a:prstGeom>
          <a:solidFill>
            <a:srgbClr val="AC3EC1"/>
          </a:solidFill>
          <a:ln w="12700" cap="sq" algn="ctr">
            <a:solidFill>
              <a:sysClr val="window" lastClr="FFFFFF"/>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sp>
        <p:nvSpPr>
          <p:cNvPr id="27" name="Text Box 8"/>
          <p:cNvSpPr txBox="1">
            <a:spLocks noChangeArrowheads="1"/>
          </p:cNvSpPr>
          <p:nvPr/>
        </p:nvSpPr>
        <p:spPr bwMode="auto">
          <a:xfrm>
            <a:off x="1221108" y="2659783"/>
            <a:ext cx="2895600" cy="866775"/>
          </a:xfrm>
          <a:prstGeom prst="rect">
            <a:avLst/>
          </a:prstGeom>
          <a:gradFill rotWithShape="1">
            <a:gsLst>
              <a:gs pos="0">
                <a:srgbClr val="C573D2"/>
              </a:gs>
              <a:gs pos="100000">
                <a:srgbClr val="C573D2">
                  <a:gamma/>
                  <a:shade val="46275"/>
                  <a:invGamma/>
                </a:srgbClr>
              </a:gs>
            </a:gsLst>
            <a:lin ang="2700000" scaled="1"/>
          </a:gradFill>
          <a:ln w="12700" cap="sq">
            <a:solidFill>
              <a:srgbClr val="000080"/>
            </a:solidFill>
            <a:miter lim="800000"/>
            <a:headEnd type="none" w="sm" len="sm"/>
            <a:tailEnd type="none" w="sm" len="sm"/>
          </a:ln>
          <a:effectLst/>
          <a:extLst/>
        </p:spPr>
        <p:txBody>
          <a:bodyPr lIns="91417" tIns="45708" rIns="91417" bIns="45708">
            <a:spAutoFit/>
          </a:bodyPr>
          <a:lstStyle/>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a:ln>
                  <a:noFill/>
                </a:ln>
                <a:solidFill>
                  <a:srgbClr val="EBEBEB"/>
                </a:solidFill>
                <a:effectLst/>
                <a:uLnTx/>
                <a:uFillTx/>
                <a:latin typeface="Courier New" pitchFamily="49" charset="0"/>
                <a:ea typeface="+mn-ea"/>
              </a:rPr>
              <a:t>// 90% of the </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a:ln>
                  <a:noFill/>
                </a:ln>
                <a:solidFill>
                  <a:srgbClr val="EBEBEB"/>
                </a:solidFill>
                <a:effectLst/>
                <a:uLnTx/>
                <a:uFillTx/>
                <a:latin typeface="Courier New" pitchFamily="49" charset="0"/>
                <a:ea typeface="+mn-ea"/>
              </a:rPr>
              <a:t>// time i = 10;</a:t>
            </a:r>
            <a:r>
              <a:rPr kumimoji="0" lang="en-US" sz="2000" b="1" i="0" u="none" strike="noStrike" kern="0" cap="none" spc="0" normalizeH="0" baseline="0" noProof="0">
                <a:ln>
                  <a:noFill/>
                </a:ln>
                <a:solidFill>
                  <a:prstClr val="white"/>
                </a:solidFill>
                <a:effectLst/>
                <a:uLnTx/>
                <a:uFillTx/>
                <a:latin typeface="Courier New" pitchFamily="49" charset="0"/>
                <a:ea typeface="+mn-ea"/>
              </a:rPr>
              <a:t>  </a:t>
            </a:r>
          </a:p>
        </p:txBody>
      </p:sp>
    </p:spTree>
    <p:extLst>
      <p:ext uri="{BB962C8B-B14F-4D97-AF65-F5344CB8AC3E}">
        <p14:creationId xmlns:p14="http://schemas.microsoft.com/office/powerpoint/2010/main" val="26613731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ox(i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971550" y="404813"/>
            <a:ext cx="7543800" cy="914400"/>
          </a:xfrm>
        </p:spPr>
        <p:txBody>
          <a:bodyPr/>
          <a:lstStyle/>
          <a:p>
            <a:r>
              <a:rPr lang="en-US" altLang="zh-CN"/>
              <a:t>Executable vs. Linkable</a:t>
            </a:r>
            <a:endParaRPr lang="zh-CN" altLang="en-US"/>
          </a:p>
        </p:txBody>
      </p:sp>
      <p:sp>
        <p:nvSpPr>
          <p:cNvPr id="30" name="Rectangle 4"/>
          <p:cNvSpPr>
            <a:spLocks noChangeArrowheads="1"/>
          </p:cNvSpPr>
          <p:nvPr/>
        </p:nvSpPr>
        <p:spPr bwMode="auto">
          <a:xfrm>
            <a:off x="1066800" y="16764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31" name="Rectangle 6"/>
          <p:cNvSpPr>
            <a:spLocks noChangeArrowheads="1"/>
          </p:cNvSpPr>
          <p:nvPr/>
        </p:nvSpPr>
        <p:spPr bwMode="auto">
          <a:xfrm>
            <a:off x="1066800" y="16764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32" name="Rectangle 8"/>
          <p:cNvSpPr>
            <a:spLocks noChangeArrowheads="1"/>
          </p:cNvSpPr>
          <p:nvPr/>
        </p:nvSpPr>
        <p:spPr bwMode="auto">
          <a:xfrm>
            <a:off x="1066800" y="33528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Section-Header Table</a:t>
            </a:r>
          </a:p>
        </p:txBody>
      </p:sp>
      <p:sp>
        <p:nvSpPr>
          <p:cNvPr id="33" name="Rectangle 9"/>
          <p:cNvSpPr>
            <a:spLocks noChangeArrowheads="1"/>
          </p:cNvSpPr>
          <p:nvPr/>
        </p:nvSpPr>
        <p:spPr bwMode="auto">
          <a:xfrm>
            <a:off x="1066800" y="21336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1 Data</a:t>
            </a:r>
          </a:p>
        </p:txBody>
      </p:sp>
      <p:sp>
        <p:nvSpPr>
          <p:cNvPr id="34" name="Rectangle 11"/>
          <p:cNvSpPr>
            <a:spLocks noChangeArrowheads="1"/>
          </p:cNvSpPr>
          <p:nvPr/>
        </p:nvSpPr>
        <p:spPr bwMode="auto">
          <a:xfrm>
            <a:off x="1066800" y="24384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2 Data</a:t>
            </a:r>
          </a:p>
        </p:txBody>
      </p:sp>
      <p:sp>
        <p:nvSpPr>
          <p:cNvPr id="35" name="Rectangle 13"/>
          <p:cNvSpPr>
            <a:spLocks noChangeArrowheads="1"/>
          </p:cNvSpPr>
          <p:nvPr/>
        </p:nvSpPr>
        <p:spPr bwMode="auto">
          <a:xfrm>
            <a:off x="10668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Section n Data</a:t>
            </a:r>
          </a:p>
        </p:txBody>
      </p:sp>
      <p:sp>
        <p:nvSpPr>
          <p:cNvPr id="36" name="Rectangle 14"/>
          <p:cNvSpPr>
            <a:spLocks noChangeArrowheads="1"/>
          </p:cNvSpPr>
          <p:nvPr/>
        </p:nvSpPr>
        <p:spPr bwMode="auto">
          <a:xfrm>
            <a:off x="1066800" y="41910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37" name="Rectangle 15"/>
          <p:cNvSpPr>
            <a:spLocks noChangeArrowheads="1"/>
          </p:cNvSpPr>
          <p:nvPr/>
        </p:nvSpPr>
        <p:spPr bwMode="auto">
          <a:xfrm>
            <a:off x="1066800" y="4191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38" name="Rectangle 16"/>
          <p:cNvSpPr>
            <a:spLocks noChangeArrowheads="1"/>
          </p:cNvSpPr>
          <p:nvPr/>
        </p:nvSpPr>
        <p:spPr bwMode="auto">
          <a:xfrm>
            <a:off x="1066800" y="58674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Section-Header Table</a:t>
            </a:r>
          </a:p>
        </p:txBody>
      </p:sp>
      <p:sp>
        <p:nvSpPr>
          <p:cNvPr id="39" name="Rectangle 17"/>
          <p:cNvSpPr>
            <a:spLocks noChangeArrowheads="1"/>
          </p:cNvSpPr>
          <p:nvPr/>
        </p:nvSpPr>
        <p:spPr bwMode="auto">
          <a:xfrm>
            <a:off x="1066800" y="46482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1 Data</a:t>
            </a:r>
          </a:p>
        </p:txBody>
      </p:sp>
      <p:sp>
        <p:nvSpPr>
          <p:cNvPr id="40" name="Rectangle 18"/>
          <p:cNvSpPr>
            <a:spLocks noChangeArrowheads="1"/>
          </p:cNvSpPr>
          <p:nvPr/>
        </p:nvSpPr>
        <p:spPr bwMode="auto">
          <a:xfrm>
            <a:off x="1066800" y="49530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2 Data</a:t>
            </a:r>
          </a:p>
        </p:txBody>
      </p:sp>
      <p:sp>
        <p:nvSpPr>
          <p:cNvPr id="41" name="Rectangle 19"/>
          <p:cNvSpPr>
            <a:spLocks noChangeArrowheads="1"/>
          </p:cNvSpPr>
          <p:nvPr/>
        </p:nvSpPr>
        <p:spPr bwMode="auto">
          <a:xfrm>
            <a:off x="1066800" y="5257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Section n Data</a:t>
            </a:r>
          </a:p>
        </p:txBody>
      </p:sp>
      <p:sp>
        <p:nvSpPr>
          <p:cNvPr id="42" name="Rectangle 21"/>
          <p:cNvSpPr>
            <a:spLocks noChangeArrowheads="1"/>
          </p:cNvSpPr>
          <p:nvPr/>
        </p:nvSpPr>
        <p:spPr bwMode="auto">
          <a:xfrm>
            <a:off x="5410200" y="1905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43" name="Rectangle 22"/>
          <p:cNvSpPr>
            <a:spLocks noChangeArrowheads="1"/>
          </p:cNvSpPr>
          <p:nvPr/>
        </p:nvSpPr>
        <p:spPr bwMode="auto">
          <a:xfrm>
            <a:off x="5410200" y="2362200"/>
            <a:ext cx="2590800" cy="381000"/>
          </a:xfrm>
          <a:prstGeom prst="rect">
            <a:avLst/>
          </a:prstGeom>
          <a:solidFill>
            <a:srgbClr val="CC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Program-Header Table</a:t>
            </a:r>
          </a:p>
        </p:txBody>
      </p:sp>
      <p:sp>
        <p:nvSpPr>
          <p:cNvPr id="44" name="Rectangle 23"/>
          <p:cNvSpPr>
            <a:spLocks noChangeArrowheads="1"/>
          </p:cNvSpPr>
          <p:nvPr/>
        </p:nvSpPr>
        <p:spPr bwMode="auto">
          <a:xfrm>
            <a:off x="54102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Segment 1 Data</a:t>
            </a:r>
          </a:p>
        </p:txBody>
      </p:sp>
      <p:sp>
        <p:nvSpPr>
          <p:cNvPr id="45" name="Line 26"/>
          <p:cNvSpPr>
            <a:spLocks noChangeShapeType="1"/>
          </p:cNvSpPr>
          <p:nvPr/>
        </p:nvSpPr>
        <p:spPr bwMode="auto">
          <a:xfrm flipV="1">
            <a:off x="3505200" y="3124200"/>
            <a:ext cx="1905000" cy="1676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6" name="Line 27"/>
          <p:cNvSpPr>
            <a:spLocks noChangeShapeType="1"/>
          </p:cNvSpPr>
          <p:nvPr/>
        </p:nvSpPr>
        <p:spPr bwMode="auto">
          <a:xfrm>
            <a:off x="3429000" y="2286000"/>
            <a:ext cx="19812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7" name="Rectangle 28"/>
          <p:cNvSpPr>
            <a:spLocks noChangeArrowheads="1"/>
          </p:cNvSpPr>
          <p:nvPr/>
        </p:nvSpPr>
        <p:spPr bwMode="auto">
          <a:xfrm>
            <a:off x="5410200" y="3352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Segment 2 Data</a:t>
            </a:r>
          </a:p>
        </p:txBody>
      </p:sp>
      <p:sp>
        <p:nvSpPr>
          <p:cNvPr id="48" name="Line 29"/>
          <p:cNvSpPr>
            <a:spLocks noChangeShapeType="1"/>
          </p:cNvSpPr>
          <p:nvPr/>
        </p:nvSpPr>
        <p:spPr bwMode="auto">
          <a:xfrm>
            <a:off x="3429000" y="2590800"/>
            <a:ext cx="1981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9" name="Line 30"/>
          <p:cNvSpPr>
            <a:spLocks noChangeShapeType="1"/>
          </p:cNvSpPr>
          <p:nvPr/>
        </p:nvSpPr>
        <p:spPr bwMode="auto">
          <a:xfrm flipV="1">
            <a:off x="3505200" y="3657600"/>
            <a:ext cx="19050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50" name="Rectangle 31"/>
          <p:cNvSpPr>
            <a:spLocks noChangeArrowheads="1"/>
          </p:cNvSpPr>
          <p:nvPr/>
        </p:nvSpPr>
        <p:spPr bwMode="auto">
          <a:xfrm>
            <a:off x="5410200" y="3962400"/>
            <a:ext cx="2590800" cy="1219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Segment n Data</a:t>
            </a:r>
          </a:p>
        </p:txBody>
      </p:sp>
      <p:sp>
        <p:nvSpPr>
          <p:cNvPr id="51" name="Line 32"/>
          <p:cNvSpPr>
            <a:spLocks noChangeShapeType="1"/>
          </p:cNvSpPr>
          <p:nvPr/>
        </p:nvSpPr>
        <p:spPr bwMode="auto">
          <a:xfrm>
            <a:off x="3429000" y="3048000"/>
            <a:ext cx="19812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52" name="Line 33"/>
          <p:cNvSpPr>
            <a:spLocks noChangeShapeType="1"/>
          </p:cNvSpPr>
          <p:nvPr/>
        </p:nvSpPr>
        <p:spPr bwMode="auto">
          <a:xfrm flipV="1">
            <a:off x="3505200" y="4572000"/>
            <a:ext cx="1905000" cy="1066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24602" name="Text Box 34"/>
          <p:cNvSpPr txBox="1">
            <a:spLocks noChangeArrowheads="1"/>
          </p:cNvSpPr>
          <p:nvPr/>
        </p:nvSpPr>
        <p:spPr bwMode="auto">
          <a:xfrm>
            <a:off x="1584325" y="3694113"/>
            <a:ext cx="1466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Linkable File</a:t>
            </a:r>
          </a:p>
        </p:txBody>
      </p:sp>
      <p:sp>
        <p:nvSpPr>
          <p:cNvPr id="24603" name="Text Box 35"/>
          <p:cNvSpPr txBox="1">
            <a:spLocks noChangeArrowheads="1"/>
          </p:cNvSpPr>
          <p:nvPr/>
        </p:nvSpPr>
        <p:spPr bwMode="auto">
          <a:xfrm>
            <a:off x="1600200" y="6248400"/>
            <a:ext cx="1466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Linkable File</a:t>
            </a:r>
          </a:p>
        </p:txBody>
      </p:sp>
      <p:sp>
        <p:nvSpPr>
          <p:cNvPr id="24604" name="Text Box 36"/>
          <p:cNvSpPr txBox="1">
            <a:spLocks noChangeArrowheads="1"/>
          </p:cNvSpPr>
          <p:nvPr/>
        </p:nvSpPr>
        <p:spPr bwMode="auto">
          <a:xfrm>
            <a:off x="5851525" y="5141913"/>
            <a:ext cx="174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Executable File</a:t>
            </a:r>
          </a:p>
        </p:txBody>
      </p:sp>
    </p:spTree>
    <p:extLst>
      <p:ext uri="{BB962C8B-B14F-4D97-AF65-F5344CB8AC3E}">
        <p14:creationId xmlns:p14="http://schemas.microsoft.com/office/powerpoint/2010/main" val="184338686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a:t>
            </a:r>
            <a:r>
              <a:rPr lang="en-US" altLang="zh-CN" dirty="0"/>
              <a:t>Profile</a:t>
            </a:r>
            <a:endParaRPr lang="zh-CN" altLang="en-US" dirty="0"/>
          </a:p>
        </p:txBody>
      </p:sp>
      <p:sp>
        <p:nvSpPr>
          <p:cNvPr id="4" name="Rectangle 4"/>
          <p:cNvSpPr>
            <a:spLocks noChangeArrowheads="1"/>
          </p:cNvSpPr>
          <p:nvPr/>
        </p:nvSpPr>
        <p:spPr bwMode="auto">
          <a:xfrm>
            <a:off x="1066800" y="2743200"/>
            <a:ext cx="2590800" cy="274320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For (I=0; I&lt;N;I++)</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A[I] += b[I]+c/N;</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p:txBody>
      </p:sp>
      <p:sp>
        <p:nvSpPr>
          <p:cNvPr id="5" name="Rectangle 5"/>
          <p:cNvSpPr>
            <a:spLocks noChangeArrowheads="1"/>
          </p:cNvSpPr>
          <p:nvPr/>
        </p:nvSpPr>
        <p:spPr bwMode="auto">
          <a:xfrm>
            <a:off x="5410200" y="2667000"/>
            <a:ext cx="2590800" cy="274320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T1 = c/N;</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For (I=0; I&lt;N;I++)</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A[I] += b[I]+T1;</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p:txBody>
      </p:sp>
      <p:sp>
        <p:nvSpPr>
          <p:cNvPr id="6" name="AutoShape 4"/>
          <p:cNvSpPr>
            <a:spLocks noChangeArrowheads="1"/>
          </p:cNvSpPr>
          <p:nvPr/>
        </p:nvSpPr>
        <p:spPr bwMode="auto">
          <a:xfrm>
            <a:off x="4038600" y="2780928"/>
            <a:ext cx="976313" cy="485775"/>
          </a:xfrm>
          <a:prstGeom prst="rightArrow">
            <a:avLst>
              <a:gd name="adj1" fmla="val 50000"/>
              <a:gd name="adj2" fmla="val 50245"/>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框 6"/>
          <p:cNvSpPr txBox="1"/>
          <p:nvPr/>
        </p:nvSpPr>
        <p:spPr>
          <a:xfrm>
            <a:off x="4038600" y="2348880"/>
            <a:ext cx="837089" cy="461665"/>
          </a:xfrm>
          <a:prstGeom prst="rect">
            <a:avLst/>
          </a:prstGeom>
          <a:noFill/>
        </p:spPr>
        <p:txBody>
          <a:bodyPr wrap="none" rtlCol="0">
            <a:spAutoFit/>
          </a:bodyPr>
          <a:lstStyle/>
          <a:p>
            <a:r>
              <a:rPr lang="en-US" altLang="zh-CN" dirty="0"/>
              <a:t>N!=0</a:t>
            </a:r>
            <a:endParaRPr lang="zh-CN" altLang="en-US" dirty="0"/>
          </a:p>
        </p:txBody>
      </p:sp>
    </p:spTree>
    <p:extLst>
      <p:ext uri="{BB962C8B-B14F-4D97-AF65-F5344CB8AC3E}">
        <p14:creationId xmlns:p14="http://schemas.microsoft.com/office/powerpoint/2010/main" val="816903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a:t>
            </a:r>
            <a:r>
              <a:rPr lang="en-US" altLang="zh-CN" dirty="0"/>
              <a:t>Profile</a:t>
            </a:r>
            <a:endParaRPr lang="zh-CN" altLang="en-US" dirty="0"/>
          </a:p>
        </p:txBody>
      </p:sp>
      <p:sp>
        <p:nvSpPr>
          <p:cNvPr id="3" name="内容占位符 2"/>
          <p:cNvSpPr>
            <a:spLocks noGrp="1"/>
          </p:cNvSpPr>
          <p:nvPr>
            <p:ph idx="1"/>
          </p:nvPr>
        </p:nvSpPr>
        <p:spPr>
          <a:xfrm>
            <a:off x="827584" y="1412776"/>
            <a:ext cx="7543800" cy="4495800"/>
          </a:xfrm>
        </p:spPr>
        <p:txBody>
          <a:bodyPr/>
          <a:lstStyle/>
          <a:p>
            <a:r>
              <a:rPr lang="zh-CN" altLang="en-US" dirty="0"/>
              <a:t>对指针变量的值进行</a:t>
            </a:r>
            <a:r>
              <a:rPr lang="en-US" altLang="zh-CN" dirty="0"/>
              <a:t>profile</a:t>
            </a:r>
            <a:endParaRPr lang="zh-CN" altLang="en-US" dirty="0"/>
          </a:p>
        </p:txBody>
      </p:sp>
      <p:sp>
        <p:nvSpPr>
          <p:cNvPr id="5" name="Rectangle 11"/>
          <p:cNvSpPr>
            <a:spLocks noChangeArrowheads="1"/>
          </p:cNvSpPr>
          <p:nvPr/>
        </p:nvSpPr>
        <p:spPr bwMode="auto">
          <a:xfrm>
            <a:off x="467544" y="1988840"/>
            <a:ext cx="3121025"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for</a:t>
            </a: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switch (flag)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1:</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&amp;pa1;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3:</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default: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&amp;pad;</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p:txBody>
      </p:sp>
      <p:sp>
        <p:nvSpPr>
          <p:cNvPr id="7" name="Text Box 8"/>
          <p:cNvSpPr txBox="1">
            <a:spLocks noChangeArrowheads="1"/>
          </p:cNvSpPr>
          <p:nvPr/>
        </p:nvSpPr>
        <p:spPr bwMode="auto">
          <a:xfrm>
            <a:off x="539552" y="1916832"/>
            <a:ext cx="2895600" cy="784806"/>
          </a:xfrm>
          <a:prstGeom prst="rect">
            <a:avLst/>
          </a:prstGeom>
          <a:gradFill rotWithShape="1">
            <a:gsLst>
              <a:gs pos="0">
                <a:srgbClr val="C573D2"/>
              </a:gs>
              <a:gs pos="100000">
                <a:srgbClr val="C573D2">
                  <a:gamma/>
                  <a:shade val="46275"/>
                  <a:invGamma/>
                </a:srgbClr>
              </a:gs>
            </a:gsLst>
            <a:lin ang="2700000" scaled="1"/>
          </a:gradFill>
          <a:ln w="12700" cap="sq">
            <a:solidFill>
              <a:srgbClr val="000080"/>
            </a:solidFill>
            <a:miter lim="800000"/>
            <a:headEnd type="none" w="sm" len="sm"/>
            <a:tailEnd type="none" w="sm" len="sm"/>
          </a:ln>
          <a:effectLst/>
          <a:extLst/>
        </p:spPr>
        <p:txBody>
          <a:bodyPr lIns="91417" tIns="45708" rIns="91417" bIns="45708">
            <a:spAutoFit/>
          </a:bodyPr>
          <a:lstStyle/>
          <a:p>
            <a:pPr marL="0" marR="0" lvl="0" indent="0" defTabSz="4572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EBEBEB"/>
                </a:solidFill>
                <a:effectLst/>
                <a:uLnTx/>
                <a:uFillTx/>
                <a:latin typeface="Courier New" pitchFamily="49" charset="0"/>
                <a:ea typeface="+mn-ea"/>
              </a:rPr>
              <a:t>// 90% of the</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EBEBEB"/>
                </a:solidFill>
                <a:effectLst/>
                <a:uLnTx/>
                <a:uFillTx/>
                <a:latin typeface="Courier New" pitchFamily="49" charset="0"/>
                <a:ea typeface="+mn-ea"/>
              </a:rPr>
              <a:t>// time </a:t>
            </a:r>
            <a:r>
              <a:rPr lang="en-US" sz="1800" b="1" kern="0" dirty="0">
                <a:solidFill>
                  <a:srgbClr val="EBEBEB"/>
                </a:solidFill>
                <a:latin typeface="Courier New" pitchFamily="49" charset="0"/>
                <a:ea typeface="+mn-ea"/>
              </a:rPr>
              <a:t>flag</a:t>
            </a:r>
            <a:r>
              <a:rPr kumimoji="0" lang="en-US" sz="1800" b="1" i="0" u="none" strike="noStrike" kern="0" cap="none" spc="0" normalizeH="0" baseline="0" noProof="0" dirty="0">
                <a:ln>
                  <a:noFill/>
                </a:ln>
                <a:solidFill>
                  <a:srgbClr val="EBEBEB"/>
                </a:solidFill>
                <a:effectLst/>
                <a:uLnTx/>
                <a:uFillTx/>
                <a:latin typeface="Courier New" pitchFamily="49" charset="0"/>
                <a:ea typeface="+mn-ea"/>
              </a:rPr>
              <a:t> = </a:t>
            </a:r>
            <a:r>
              <a:rPr lang="en-US" sz="1800" b="1" kern="0" dirty="0">
                <a:solidFill>
                  <a:srgbClr val="EBEBEB"/>
                </a:solidFill>
                <a:latin typeface="Courier New" pitchFamily="49" charset="0"/>
                <a:ea typeface="+mn-ea"/>
              </a:rPr>
              <a:t>2</a:t>
            </a:r>
            <a:r>
              <a:rPr kumimoji="0" lang="en-US" sz="1800" b="1" i="0" u="none" strike="noStrike" kern="0" cap="none" spc="0" normalizeH="0" baseline="0" noProof="0" dirty="0">
                <a:ln>
                  <a:noFill/>
                </a:ln>
                <a:solidFill>
                  <a:srgbClr val="EBEBEB"/>
                </a:solidFill>
                <a:effectLst/>
                <a:uLnTx/>
                <a:uFillTx/>
                <a:latin typeface="Courier New" pitchFamily="49" charset="0"/>
                <a:ea typeface="+mn-ea"/>
              </a:rPr>
              <a:t>;</a:t>
            </a:r>
            <a:r>
              <a:rPr kumimoji="0" lang="en-US" sz="1800" b="1" i="0" u="none" strike="noStrike" kern="0" cap="none" spc="0" normalizeH="0" baseline="0" noProof="0" dirty="0">
                <a:ln>
                  <a:noFill/>
                </a:ln>
                <a:solidFill>
                  <a:prstClr val="white"/>
                </a:solidFill>
                <a:effectLst/>
                <a:uLnTx/>
                <a:uFillTx/>
                <a:latin typeface="Courier New" pitchFamily="49" charset="0"/>
                <a:ea typeface="+mn-ea"/>
              </a:rPr>
              <a:t>  </a:t>
            </a:r>
          </a:p>
        </p:txBody>
      </p:sp>
      <p:sp>
        <p:nvSpPr>
          <p:cNvPr id="8" name="Rectangle 11"/>
          <p:cNvSpPr>
            <a:spLocks noChangeArrowheads="1"/>
          </p:cNvSpPr>
          <p:nvPr/>
        </p:nvSpPr>
        <p:spPr bwMode="auto">
          <a:xfrm>
            <a:off x="3707905" y="1988840"/>
            <a:ext cx="2376264"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for</a:t>
            </a: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if (flag ==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pa2();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else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switch (flag)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1:</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&amp;pa1;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3:</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default: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&amp;pad;</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p:txBody>
      </p:sp>
      <p:sp>
        <p:nvSpPr>
          <p:cNvPr id="9" name="Rectangle 11"/>
          <p:cNvSpPr>
            <a:spLocks noChangeArrowheads="1"/>
          </p:cNvSpPr>
          <p:nvPr/>
        </p:nvSpPr>
        <p:spPr bwMode="auto">
          <a:xfrm>
            <a:off x="6300192" y="1988840"/>
            <a:ext cx="2376264"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If (flag == 2</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for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pa2();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else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p:txBody>
      </p:sp>
    </p:spTree>
    <p:extLst>
      <p:ext uri="{BB962C8B-B14F-4D97-AF65-F5344CB8AC3E}">
        <p14:creationId xmlns:p14="http://schemas.microsoft.com/office/powerpoint/2010/main" val="14823954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a:t>
            </a:r>
            <a:r>
              <a:rPr lang="en-US" altLang="zh-CN" dirty="0"/>
              <a:t>profile</a:t>
            </a:r>
            <a:endParaRPr lang="zh-CN" altLang="en-US" dirty="0"/>
          </a:p>
        </p:txBody>
      </p:sp>
      <p:sp>
        <p:nvSpPr>
          <p:cNvPr id="3" name="内容占位符 2"/>
          <p:cNvSpPr>
            <a:spLocks noGrp="1"/>
          </p:cNvSpPr>
          <p:nvPr>
            <p:ph idx="1"/>
          </p:nvPr>
        </p:nvSpPr>
        <p:spPr/>
        <p:txBody>
          <a:bodyPr/>
          <a:lstStyle/>
          <a:p>
            <a:endParaRPr lang="zh-CN" altLang="en-US"/>
          </a:p>
        </p:txBody>
      </p:sp>
      <p:sp>
        <p:nvSpPr>
          <p:cNvPr id="10" name="AutoShape 6"/>
          <p:cNvSpPr>
            <a:spLocks noChangeArrowheads="1"/>
          </p:cNvSpPr>
          <p:nvPr/>
        </p:nvSpPr>
        <p:spPr bwMode="auto">
          <a:xfrm>
            <a:off x="137864" y="3670611"/>
            <a:ext cx="1981200" cy="13716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Foo:Base{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1" name="AutoShape 7"/>
          <p:cNvSpPr>
            <a:spLocks noChangeArrowheads="1"/>
          </p:cNvSpPr>
          <p:nvPr/>
        </p:nvSpPr>
        <p:spPr bwMode="auto">
          <a:xfrm>
            <a:off x="2728664" y="3670611"/>
            <a:ext cx="1981200" cy="14478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Bar:Base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2" name="AutoShape 8"/>
          <p:cNvSpPr>
            <a:spLocks noChangeArrowheads="1"/>
          </p:cNvSpPr>
          <p:nvPr/>
        </p:nvSpPr>
        <p:spPr bwMode="auto">
          <a:xfrm>
            <a:off x="1280864" y="2070411"/>
            <a:ext cx="2133600" cy="13716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Base{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virtual 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3" name="Rectangle 10"/>
          <p:cNvSpPr>
            <a:spLocks noChangeArrowheads="1"/>
          </p:cNvSpPr>
          <p:nvPr/>
        </p:nvSpPr>
        <p:spPr bwMode="auto">
          <a:xfrm>
            <a:off x="5471864" y="1412776"/>
            <a:ext cx="3276600" cy="4572000"/>
          </a:xfrm>
          <a:prstGeom prst="rect">
            <a:avLst/>
          </a:prstGeom>
          <a:gradFill rotWithShape="0">
            <a:gsLst>
              <a:gs pos="0">
                <a:srgbClr val="2A121A"/>
              </a:gs>
              <a:gs pos="50000">
                <a:srgbClr val="B24E6D"/>
              </a:gs>
              <a:gs pos="100000">
                <a:srgbClr val="2A121A"/>
              </a:gs>
            </a:gsLst>
            <a:lin ang="2700000" scaled="1"/>
          </a:gradFill>
          <a:ln w="12700">
            <a:solidFill>
              <a:sysClr val="window" lastClr="FFFFFF"/>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void Bar(Base *A)</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while(true)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if(type(A) == </a:t>
            </a:r>
            <a:r>
              <a:rPr kumimoji="0" lang="en-US" altLang="zh-TW" sz="2000" b="0" i="0" u="none" strike="noStrike" kern="0" cap="none" spc="0" normalizeH="0" baseline="0" noProof="0" dirty="0" err="1">
                <a:ln>
                  <a:noFill/>
                </a:ln>
                <a:solidFill>
                  <a:srgbClr val="FFFF00"/>
                </a:solidFill>
                <a:effectLst/>
                <a:uLnTx/>
                <a:uFillTx/>
                <a:latin typeface="Segoe Semibold" pitchFamily="34" charset="0"/>
                <a:ea typeface="新細明體" panose="02020500000000000000" pitchFamily="18" charset="-120"/>
              </a:rPr>
              <a:t>Foo:Base</a:t>
            </a: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 inline of A-&gt;call();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else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A-&gt;call();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p:txBody>
      </p:sp>
      <p:sp>
        <p:nvSpPr>
          <p:cNvPr id="14" name="Line 11"/>
          <p:cNvSpPr>
            <a:spLocks noChangeShapeType="1"/>
          </p:cNvSpPr>
          <p:nvPr/>
        </p:nvSpPr>
        <p:spPr bwMode="auto">
          <a:xfrm flipH="1">
            <a:off x="976064" y="3442011"/>
            <a:ext cx="1371600" cy="228600"/>
          </a:xfrm>
          <a:prstGeom prst="line">
            <a:avLst/>
          </a:prstGeom>
          <a:noFill/>
          <a:ln w="12700">
            <a:solidFill>
              <a:sysClr val="window" lastClr="FFFFFF"/>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endParaRPr>
          </a:p>
        </p:txBody>
      </p:sp>
      <p:sp>
        <p:nvSpPr>
          <p:cNvPr id="15" name="Line 12"/>
          <p:cNvSpPr>
            <a:spLocks noChangeShapeType="1"/>
          </p:cNvSpPr>
          <p:nvPr/>
        </p:nvSpPr>
        <p:spPr bwMode="auto">
          <a:xfrm>
            <a:off x="2347664" y="3442011"/>
            <a:ext cx="1371600" cy="228600"/>
          </a:xfrm>
          <a:prstGeom prst="line">
            <a:avLst/>
          </a:prstGeom>
          <a:noFill/>
          <a:ln w="12700">
            <a:solidFill>
              <a:sysClr val="window" lastClr="FFFFFF"/>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endParaRPr>
          </a:p>
        </p:txBody>
      </p:sp>
    </p:spTree>
    <p:extLst>
      <p:ext uri="{BB962C8B-B14F-4D97-AF65-F5344CB8AC3E}">
        <p14:creationId xmlns:p14="http://schemas.microsoft.com/office/powerpoint/2010/main" val="41505613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的机会</a:t>
            </a:r>
          </a:p>
        </p:txBody>
      </p:sp>
      <p:sp>
        <p:nvSpPr>
          <p:cNvPr id="3" name="内容占位符 2"/>
          <p:cNvSpPr>
            <a:spLocks noGrp="1"/>
          </p:cNvSpPr>
          <p:nvPr>
            <p:ph idx="1"/>
          </p:nvPr>
        </p:nvSpPr>
        <p:spPr/>
        <p:txBody>
          <a:bodyPr/>
          <a:lstStyle/>
          <a:p>
            <a:endParaRPr lang="zh-CN" altLang="en-US" dirty="0"/>
          </a:p>
        </p:txBody>
      </p:sp>
      <p:sp>
        <p:nvSpPr>
          <p:cNvPr id="23" name="Rectangle 8"/>
          <p:cNvSpPr>
            <a:spLocks noChangeArrowheads="1"/>
          </p:cNvSpPr>
          <p:nvPr/>
        </p:nvSpPr>
        <p:spPr bwMode="auto">
          <a:xfrm>
            <a:off x="395536" y="4175150"/>
            <a:ext cx="3581400" cy="11811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24" name="Rectangle 7"/>
          <p:cNvSpPr>
            <a:spLocks noChangeArrowheads="1"/>
          </p:cNvSpPr>
          <p:nvPr/>
        </p:nvSpPr>
        <p:spPr bwMode="auto">
          <a:xfrm>
            <a:off x="1003548" y="1628800"/>
            <a:ext cx="2362200" cy="16002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25" name="Text Box 4"/>
          <p:cNvSpPr txBox="1">
            <a:spLocks noChangeArrowheads="1"/>
          </p:cNvSpPr>
          <p:nvPr/>
        </p:nvSpPr>
        <p:spPr bwMode="auto">
          <a:xfrm>
            <a:off x="1216273" y="1628800"/>
            <a:ext cx="15760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if(a &lt; b)</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foo();</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else</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baz();</a:t>
            </a:r>
          </a:p>
        </p:txBody>
      </p:sp>
      <p:sp>
        <p:nvSpPr>
          <p:cNvPr id="26" name="Text Box 5"/>
          <p:cNvSpPr txBox="1">
            <a:spLocks noChangeArrowheads="1"/>
          </p:cNvSpPr>
          <p:nvPr/>
        </p:nvSpPr>
        <p:spPr bwMode="auto">
          <a:xfrm>
            <a:off x="547936"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bar();</a:t>
            </a:r>
          </a:p>
        </p:txBody>
      </p:sp>
      <p:sp>
        <p:nvSpPr>
          <p:cNvPr id="27" name="Text Box 9"/>
          <p:cNvSpPr txBox="1">
            <a:spLocks noChangeArrowheads="1"/>
          </p:cNvSpPr>
          <p:nvPr/>
        </p:nvSpPr>
        <p:spPr bwMode="auto">
          <a:xfrm>
            <a:off x="1079749" y="3381400"/>
            <a:ext cx="1973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a:solidFill>
                  <a:srgbClr val="FFFF00"/>
                </a:solidFill>
                <a:ea typeface="新細明體" panose="02020500000000000000" pitchFamily="18" charset="-120"/>
              </a:rPr>
              <a:t>How often is a &lt; b?</a:t>
            </a:r>
          </a:p>
        </p:txBody>
      </p:sp>
      <p:sp>
        <p:nvSpPr>
          <p:cNvPr id="28" name="Text Box 10"/>
          <p:cNvSpPr txBox="1">
            <a:spLocks noChangeArrowheads="1"/>
          </p:cNvSpPr>
          <p:nvPr/>
        </p:nvSpPr>
        <p:spPr bwMode="auto">
          <a:xfrm>
            <a:off x="700336" y="5470550"/>
            <a:ext cx="33512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count?</a:t>
            </a:r>
          </a:p>
        </p:txBody>
      </p:sp>
      <p:sp>
        <p:nvSpPr>
          <p:cNvPr id="29" name="Rectangle 8"/>
          <p:cNvSpPr>
            <a:spLocks noChangeArrowheads="1"/>
          </p:cNvSpPr>
          <p:nvPr/>
        </p:nvSpPr>
        <p:spPr bwMode="auto">
          <a:xfrm>
            <a:off x="4889748" y="1660550"/>
            <a:ext cx="3043238" cy="135255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0" name="Text Box 5"/>
          <p:cNvSpPr txBox="1">
            <a:spLocks noChangeArrowheads="1"/>
          </p:cNvSpPr>
          <p:nvPr/>
        </p:nvSpPr>
        <p:spPr bwMode="auto">
          <a:xfrm>
            <a:off x="5192961" y="1717701"/>
            <a:ext cx="17574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switch (i)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1: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2: …</a:t>
            </a:r>
          </a:p>
        </p:txBody>
      </p:sp>
      <p:sp>
        <p:nvSpPr>
          <p:cNvPr id="31" name="Text Box 10"/>
          <p:cNvSpPr txBox="1">
            <a:spLocks noChangeArrowheads="1"/>
          </p:cNvSpPr>
          <p:nvPr/>
        </p:nvSpPr>
        <p:spPr bwMode="auto">
          <a:xfrm>
            <a:off x="4967536" y="3165500"/>
            <a:ext cx="289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solidFill>
                  <a:srgbClr val="FFFF00"/>
                </a:solidFill>
                <a:ea typeface="新細明體" panose="02020500000000000000" pitchFamily="18" charset="-120"/>
              </a:rPr>
              <a:t>What is the typical value of i?</a:t>
            </a:r>
          </a:p>
        </p:txBody>
      </p:sp>
      <p:sp>
        <p:nvSpPr>
          <p:cNvPr id="32" name="Rectangle 8"/>
          <p:cNvSpPr>
            <a:spLocks noChangeArrowheads="1"/>
          </p:cNvSpPr>
          <p:nvPr/>
        </p:nvSpPr>
        <p:spPr bwMode="auto">
          <a:xfrm>
            <a:off x="4791323" y="4175150"/>
            <a:ext cx="3716338" cy="11811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3" name="Text Box 5"/>
          <p:cNvSpPr txBox="1">
            <a:spLocks noChangeArrowheads="1"/>
          </p:cNvSpPr>
          <p:nvPr/>
        </p:nvSpPr>
        <p:spPr bwMode="auto">
          <a:xfrm>
            <a:off x="4943723"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(*p)(x, y);</a:t>
            </a:r>
          </a:p>
        </p:txBody>
      </p:sp>
      <p:sp>
        <p:nvSpPr>
          <p:cNvPr id="34" name="Text Box 10"/>
          <p:cNvSpPr txBox="1">
            <a:spLocks noChangeArrowheads="1"/>
          </p:cNvSpPr>
          <p:nvPr/>
        </p:nvSpPr>
        <p:spPr bwMode="auto">
          <a:xfrm>
            <a:off x="4813549" y="5470550"/>
            <a:ext cx="3694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pointer p?</a:t>
            </a:r>
          </a:p>
        </p:txBody>
      </p:sp>
      <p:sp>
        <p:nvSpPr>
          <p:cNvPr id="35" name="Rectangle 7"/>
          <p:cNvSpPr>
            <a:spLocks noChangeArrowheads="1"/>
          </p:cNvSpPr>
          <p:nvPr/>
        </p:nvSpPr>
        <p:spPr bwMode="auto">
          <a:xfrm>
            <a:off x="990848" y="1628800"/>
            <a:ext cx="2362200" cy="16002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6" name="Text Box 4"/>
          <p:cNvSpPr txBox="1">
            <a:spLocks noChangeArrowheads="1"/>
          </p:cNvSpPr>
          <p:nvPr/>
        </p:nvSpPr>
        <p:spPr bwMode="auto">
          <a:xfrm>
            <a:off x="1203573" y="1628800"/>
            <a:ext cx="15760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if(a &lt; b)</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foo();</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else</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baz();</a:t>
            </a:r>
          </a:p>
        </p:txBody>
      </p:sp>
      <p:sp>
        <p:nvSpPr>
          <p:cNvPr id="37" name="Text Box 5"/>
          <p:cNvSpPr txBox="1">
            <a:spLocks noChangeArrowheads="1"/>
          </p:cNvSpPr>
          <p:nvPr/>
        </p:nvSpPr>
        <p:spPr bwMode="auto">
          <a:xfrm>
            <a:off x="535236"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bar();</a:t>
            </a:r>
          </a:p>
        </p:txBody>
      </p:sp>
      <p:sp>
        <p:nvSpPr>
          <p:cNvPr id="38" name="Text Box 9"/>
          <p:cNvSpPr txBox="1">
            <a:spLocks noChangeArrowheads="1"/>
          </p:cNvSpPr>
          <p:nvPr/>
        </p:nvSpPr>
        <p:spPr bwMode="auto">
          <a:xfrm>
            <a:off x="1067049" y="3381400"/>
            <a:ext cx="19936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How often is a &lt; b?</a:t>
            </a:r>
          </a:p>
        </p:txBody>
      </p:sp>
      <p:sp>
        <p:nvSpPr>
          <p:cNvPr id="39" name="Rectangle 8"/>
          <p:cNvSpPr>
            <a:spLocks noChangeArrowheads="1"/>
          </p:cNvSpPr>
          <p:nvPr/>
        </p:nvSpPr>
        <p:spPr bwMode="auto">
          <a:xfrm>
            <a:off x="4877048" y="1660550"/>
            <a:ext cx="3043238" cy="135255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40" name="Text Box 5"/>
          <p:cNvSpPr txBox="1">
            <a:spLocks noChangeArrowheads="1"/>
          </p:cNvSpPr>
          <p:nvPr/>
        </p:nvSpPr>
        <p:spPr bwMode="auto">
          <a:xfrm>
            <a:off x="5180261" y="1717701"/>
            <a:ext cx="17574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switch (i)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1: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2: …</a:t>
            </a:r>
          </a:p>
        </p:txBody>
      </p:sp>
      <p:sp>
        <p:nvSpPr>
          <p:cNvPr id="41" name="Text Box 10"/>
          <p:cNvSpPr txBox="1">
            <a:spLocks noChangeArrowheads="1"/>
          </p:cNvSpPr>
          <p:nvPr/>
        </p:nvSpPr>
        <p:spPr bwMode="auto">
          <a:xfrm>
            <a:off x="4954836" y="3165500"/>
            <a:ext cx="289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i?</a:t>
            </a:r>
          </a:p>
        </p:txBody>
      </p:sp>
    </p:spTree>
    <p:extLst>
      <p:ext uri="{BB962C8B-B14F-4D97-AF65-F5344CB8AC3E}">
        <p14:creationId xmlns:p14="http://schemas.microsoft.com/office/powerpoint/2010/main" val="179934452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过程</a:t>
            </a:r>
          </a:p>
        </p:txBody>
      </p:sp>
      <p:sp>
        <p:nvSpPr>
          <p:cNvPr id="3" name="内容占位符 2"/>
          <p:cNvSpPr>
            <a:spLocks noGrp="1"/>
          </p:cNvSpPr>
          <p:nvPr>
            <p:ph idx="1"/>
          </p:nvPr>
        </p:nvSpPr>
        <p:spPr/>
        <p:txBody>
          <a:bodyPr/>
          <a:lstStyle/>
          <a:p>
            <a:endParaRPr lang="zh-CN" altLang="en-US"/>
          </a:p>
        </p:txBody>
      </p:sp>
      <p:pic>
        <p:nvPicPr>
          <p:cNvPr id="4"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84584" y="1124744"/>
            <a:ext cx="8191872" cy="5194299"/>
          </a:xfrm>
          <a:prstGeom prst="rect">
            <a:avLst/>
          </a:prstGeom>
          <a:noFill/>
          <a:ln>
            <a:noFill/>
          </a:ln>
        </p:spPr>
      </p:pic>
    </p:spTree>
    <p:extLst>
      <p:ext uri="{BB962C8B-B14F-4D97-AF65-F5344CB8AC3E}">
        <p14:creationId xmlns:p14="http://schemas.microsoft.com/office/powerpoint/2010/main" val="94563747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代码插桩</a:t>
            </a:r>
          </a:p>
        </p:txBody>
      </p:sp>
      <p:sp>
        <p:nvSpPr>
          <p:cNvPr id="3" name="内容占位符 2"/>
          <p:cNvSpPr>
            <a:spLocks noGrp="1"/>
          </p:cNvSpPr>
          <p:nvPr>
            <p:ph idx="1"/>
          </p:nvPr>
        </p:nvSpPr>
        <p:spPr/>
        <p:txBody>
          <a:bodyPr/>
          <a:lstStyle/>
          <a:p>
            <a:r>
              <a:rPr lang="zh-CN" altLang="en-US" dirty="0"/>
              <a:t>编译器自动 </a:t>
            </a:r>
            <a:endParaRPr lang="en-US" altLang="zh-CN" dirty="0"/>
          </a:p>
          <a:p>
            <a:r>
              <a:rPr lang="zh-CN" altLang="en-US" dirty="0"/>
              <a:t>程序员也可手动构建自己的插桩器</a:t>
            </a:r>
            <a:endParaRPr lang="en-US" altLang="zh-CN" dirty="0"/>
          </a:p>
        </p:txBody>
      </p:sp>
      <p:sp>
        <p:nvSpPr>
          <p:cNvPr id="4" name="矩形: 圆角 3"/>
          <p:cNvSpPr/>
          <p:nvPr/>
        </p:nvSpPr>
        <p:spPr bwMode="auto">
          <a:xfrm>
            <a:off x="1331640" y="2996952"/>
            <a:ext cx="2232248" cy="3175248"/>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if (…)</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else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5" name="矩形: 圆角 4"/>
          <p:cNvSpPr/>
          <p:nvPr/>
        </p:nvSpPr>
        <p:spPr bwMode="auto">
          <a:xfrm>
            <a:off x="5004048" y="2924944"/>
            <a:ext cx="2664296" cy="3247256"/>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if (…)</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r>
              <a:rPr lang="en-US" altLang="zh-CN" dirty="0" err="1"/>
              <a:t>bb_freq</a:t>
            </a:r>
            <a:r>
              <a:rPr lang="en-US" altLang="zh-CN" dirty="0"/>
              <a:t>[0]++;</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else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r>
              <a:rPr lang="en-US" altLang="zh-CN" dirty="0" err="1"/>
              <a:t>bb_freq</a:t>
            </a:r>
            <a:r>
              <a:rPr lang="en-US" altLang="zh-CN" dirty="0"/>
              <a:t>[1]++;</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9352633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PGO</a:t>
            </a:r>
            <a:endParaRPr lang="zh-CN" altLang="en-US" dirty="0"/>
          </a:p>
        </p:txBody>
      </p:sp>
      <p:sp>
        <p:nvSpPr>
          <p:cNvPr id="3" name="内容占位符 2"/>
          <p:cNvSpPr>
            <a:spLocks noGrp="1"/>
          </p:cNvSpPr>
          <p:nvPr>
            <p:ph idx="1"/>
          </p:nvPr>
        </p:nvSpPr>
        <p:spPr/>
        <p:txBody>
          <a:bodyPr/>
          <a:lstStyle/>
          <a:p>
            <a:r>
              <a:rPr lang="zh-CN" altLang="en-US" dirty="0"/>
              <a:t>缺省的</a:t>
            </a:r>
            <a:r>
              <a:rPr lang="en-US" altLang="zh-CN" dirty="0"/>
              <a:t>PGO</a:t>
            </a:r>
          </a:p>
          <a:p>
            <a:pPr lvl="1"/>
            <a:r>
              <a:rPr lang="zh-CN" altLang="en-US" dirty="0"/>
              <a:t>第一遍编译时添加</a:t>
            </a:r>
            <a:r>
              <a:rPr lang="en-US" altLang="zh-CN" dirty="0"/>
              <a:t>-</a:t>
            </a:r>
            <a:r>
              <a:rPr lang="en-US" altLang="zh-CN" dirty="0" err="1"/>
              <a:t>fprofile</a:t>
            </a:r>
            <a:r>
              <a:rPr lang="en-US" altLang="zh-CN" dirty="0"/>
              <a:t>-generate</a:t>
            </a:r>
            <a:r>
              <a:rPr lang="zh-CN" altLang="en-US" dirty="0"/>
              <a:t>选项</a:t>
            </a:r>
            <a:endParaRPr lang="en-US" altLang="zh-CN" dirty="0"/>
          </a:p>
          <a:p>
            <a:pPr lvl="1"/>
            <a:r>
              <a:rPr lang="zh-CN" altLang="en-US" dirty="0"/>
              <a:t>运行程序，生成</a:t>
            </a:r>
            <a:r>
              <a:rPr lang="en-US" altLang="zh-CN" dirty="0"/>
              <a:t>.</a:t>
            </a:r>
            <a:r>
              <a:rPr lang="en-US" altLang="zh-CN" dirty="0" err="1"/>
              <a:t>gcno</a:t>
            </a:r>
            <a:r>
              <a:rPr lang="zh-CN" altLang="en-US" dirty="0"/>
              <a:t>文件</a:t>
            </a:r>
            <a:endParaRPr lang="en-US" altLang="zh-CN" dirty="0"/>
          </a:p>
          <a:p>
            <a:pPr lvl="1"/>
            <a:r>
              <a:rPr lang="zh-CN" altLang="en-US" dirty="0"/>
              <a:t>第二遍编译时添加</a:t>
            </a:r>
            <a:r>
              <a:rPr lang="en-US" altLang="zh-CN" dirty="0"/>
              <a:t>-</a:t>
            </a:r>
            <a:r>
              <a:rPr lang="en-US" altLang="zh-CN" dirty="0" err="1"/>
              <a:t>fprofile</a:t>
            </a:r>
            <a:r>
              <a:rPr lang="en-US" altLang="zh-CN" dirty="0"/>
              <a:t>-use</a:t>
            </a:r>
            <a:r>
              <a:rPr lang="zh-CN" altLang="en-US" dirty="0"/>
              <a:t>选项</a:t>
            </a:r>
            <a:endParaRPr lang="en-US" altLang="zh-CN" dirty="0"/>
          </a:p>
          <a:p>
            <a:r>
              <a:rPr lang="zh-CN" altLang="en-US" dirty="0"/>
              <a:t>以分支</a:t>
            </a:r>
            <a:r>
              <a:rPr lang="en-US" altLang="zh-CN" dirty="0"/>
              <a:t>profiling</a:t>
            </a:r>
            <a:r>
              <a:rPr lang="zh-CN" altLang="en-US" dirty="0"/>
              <a:t>为例</a:t>
            </a:r>
            <a:endParaRPr lang="en-US" altLang="zh-CN" dirty="0"/>
          </a:p>
          <a:p>
            <a:pPr lvl="1"/>
            <a:r>
              <a:rPr lang="zh-CN" altLang="en-US" dirty="0"/>
              <a:t>第一遍编译时添加</a:t>
            </a:r>
            <a:r>
              <a:rPr lang="en-US" altLang="zh-CN" dirty="0"/>
              <a:t>-</a:t>
            </a:r>
            <a:r>
              <a:rPr lang="en-US" altLang="zh-CN" dirty="0" err="1"/>
              <a:t>fprofile</a:t>
            </a:r>
            <a:r>
              <a:rPr lang="en-US" altLang="zh-CN" dirty="0"/>
              <a:t>-arcs</a:t>
            </a:r>
            <a:r>
              <a:rPr lang="zh-CN" altLang="en-US" dirty="0"/>
              <a:t>选项</a:t>
            </a:r>
            <a:endParaRPr lang="en-US" altLang="zh-CN" dirty="0"/>
          </a:p>
          <a:p>
            <a:pPr lvl="1"/>
            <a:r>
              <a:rPr lang="zh-CN" altLang="en-US" dirty="0"/>
              <a:t>运行程序，生成</a:t>
            </a:r>
            <a:r>
              <a:rPr lang="en-US" altLang="zh-CN" dirty="0"/>
              <a:t>.da</a:t>
            </a:r>
            <a:r>
              <a:rPr lang="zh-CN" altLang="en-US" dirty="0"/>
              <a:t>文件</a:t>
            </a:r>
            <a:endParaRPr lang="en-US" altLang="zh-CN" dirty="0"/>
          </a:p>
          <a:p>
            <a:pPr lvl="1"/>
            <a:r>
              <a:rPr lang="zh-CN" altLang="en-US" dirty="0"/>
              <a:t>第二遍编译时添加</a:t>
            </a:r>
            <a:r>
              <a:rPr lang="en-US" altLang="zh-CN" dirty="0"/>
              <a:t>-</a:t>
            </a:r>
            <a:r>
              <a:rPr lang="en-US" altLang="zh-CN" dirty="0" err="1"/>
              <a:t>fbranch</a:t>
            </a:r>
            <a:r>
              <a:rPr lang="en-US" altLang="zh-CN" dirty="0"/>
              <a:t>-probabilities</a:t>
            </a:r>
            <a:r>
              <a:rPr lang="zh-CN" altLang="en-US" dirty="0"/>
              <a:t>选项</a:t>
            </a:r>
          </a:p>
        </p:txBody>
      </p:sp>
    </p:spTree>
    <p:extLst>
      <p:ext uri="{BB962C8B-B14F-4D97-AF65-F5344CB8AC3E}">
        <p14:creationId xmlns:p14="http://schemas.microsoft.com/office/powerpoint/2010/main" val="254170445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endParaRPr lang="zh-CN" altLang="en-US" sz="2000" dirty="0"/>
          </a:p>
        </p:txBody>
      </p:sp>
      <p:sp>
        <p:nvSpPr>
          <p:cNvPr id="4" name="矩形 3"/>
          <p:cNvSpPr/>
          <p:nvPr/>
        </p:nvSpPr>
        <p:spPr bwMode="auto">
          <a:xfrm>
            <a:off x="899592" y="2276872"/>
            <a:ext cx="3168352" cy="324036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r>
              <a:rPr lang="zh-CN" altLang="zh-CN" sz="1800" dirty="0">
                <a:solidFill>
                  <a:srgbClr val="000000"/>
                </a:solidFill>
                <a:latin typeface="Arial Unicode MS"/>
                <a:ea typeface="Andale Mono"/>
              </a:rPr>
              <a:t>#include &lt;stdio.h&gt;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int a(void) {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i=0,g=0; </a:t>
            </a:r>
            <a:r>
              <a:rPr lang="en-US" altLang="zh-CN" sz="1800" dirty="0">
                <a:solidFill>
                  <a:srgbClr val="000000"/>
                </a:solidFill>
                <a:latin typeface="Arial Unicode MS"/>
                <a:ea typeface="Andale Mono"/>
              </a:rPr>
              <a:t>   </a:t>
            </a: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while(i++&lt;100000) g+=i;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return g;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int b(void) {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i=0,g=0;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while(i++&lt;400000) g+=i;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return g;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a:t>
            </a:r>
            <a:r>
              <a:rPr lang="zh-CN" altLang="zh-CN" sz="600" dirty="0"/>
              <a:t> </a:t>
            </a:r>
            <a:endParaRPr lang="zh-CN" altLang="zh-CN" sz="4800" dirty="0">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 name="Rectangle 3"/>
          <p:cNvSpPr>
            <a:spLocks noChangeArrowheads="1"/>
          </p:cNvSpPr>
          <p:nvPr/>
        </p:nvSpPr>
        <p:spPr bwMode="auto">
          <a:xfrm>
            <a:off x="0" y="80485"/>
            <a:ext cx="65" cy="29622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bwMode="auto">
          <a:xfrm>
            <a:off x="4211960" y="2276872"/>
            <a:ext cx="3312368" cy="324036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lvl="0" eaLnBrk="0" hangingPunct="0"/>
            <a:r>
              <a:rPr lang="zh-CN" altLang="zh-CN" sz="1800" dirty="0">
                <a:solidFill>
                  <a:srgbClr val="000000"/>
                </a:solidFill>
                <a:latin typeface="Arial Unicode MS"/>
                <a:ea typeface="Andale Mono"/>
              </a:rPr>
              <a:t>int main(int argc, char** argv)</a:t>
            </a:r>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iterations;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iterations = atoi(argv[1]); </a:t>
            </a:r>
            <a:r>
              <a:rPr lang="en-US" altLang="zh-CN" sz="1800" dirty="0">
                <a:solidFill>
                  <a:srgbClr val="000000"/>
                </a:solidFill>
                <a:latin typeface="Arial Unicode MS"/>
                <a:ea typeface="Andale Mono"/>
              </a:rPr>
              <a:t>    </a:t>
            </a: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while(iterations--) {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a();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b();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lvl="0" eaLnBrk="0" hangingPunct="0"/>
            <a:r>
              <a:rPr lang="zh-CN" altLang="zh-CN" sz="1800" dirty="0">
                <a:solidFill>
                  <a:srgbClr val="000000"/>
                </a:solidFill>
                <a:latin typeface="Arial Unicode MS"/>
                <a:ea typeface="Andale Mono"/>
              </a:rPr>
              <a:t>}</a:t>
            </a:r>
            <a:r>
              <a:rPr lang="zh-CN" altLang="zh-CN" sz="800" dirty="0"/>
              <a:t> </a:t>
            </a:r>
            <a:endParaRPr lang="zh-CN" altLang="zh-CN" sz="4800" dirty="0">
              <a:latin typeface="Arial" panose="020B0604020202020204" pitchFamily="34" charset="0"/>
            </a:endParaRPr>
          </a:p>
        </p:txBody>
      </p:sp>
      <p:sp>
        <p:nvSpPr>
          <p:cNvPr id="9" name="Rectangle 4"/>
          <p:cNvSpPr>
            <a:spLocks noChangeArrowheads="1"/>
          </p:cNvSpPr>
          <p:nvPr/>
        </p:nvSpPr>
        <p:spPr bwMode="auto">
          <a:xfrm>
            <a:off x="0" y="80485"/>
            <a:ext cx="65" cy="29622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750896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r>
              <a:rPr lang="zh-CN" altLang="en-US" dirty="0"/>
              <a:t>第一步：编译程序时添加</a:t>
            </a:r>
            <a:r>
              <a:rPr lang="en-US" altLang="zh-CN" dirty="0"/>
              <a:t>-</a:t>
            </a:r>
            <a:r>
              <a:rPr lang="en-US" altLang="zh-CN" dirty="0" err="1"/>
              <a:t>pg</a:t>
            </a:r>
            <a:r>
              <a:rPr lang="zh-CN" altLang="en-US" dirty="0"/>
              <a:t>选项，得到</a:t>
            </a:r>
            <a:r>
              <a:rPr lang="en-US" altLang="zh-CN" dirty="0" err="1"/>
              <a:t>a.out</a:t>
            </a:r>
            <a:endParaRPr lang="en-US" altLang="zh-CN" dirty="0"/>
          </a:p>
          <a:p>
            <a:r>
              <a:rPr lang="zh-CN" altLang="en-US" dirty="0"/>
              <a:t>第二步：执行</a:t>
            </a:r>
            <a:r>
              <a:rPr lang="en-US" altLang="zh-CN" dirty="0" err="1"/>
              <a:t>a.out</a:t>
            </a:r>
            <a:r>
              <a:rPr lang="zh-CN" altLang="en-US" dirty="0"/>
              <a:t>，会发现在当前目录下生成了</a:t>
            </a:r>
            <a:r>
              <a:rPr lang="en-US" altLang="zh-CN" dirty="0" err="1"/>
              <a:t>gmon.out</a:t>
            </a:r>
            <a:r>
              <a:rPr lang="zh-CN" altLang="en-US" dirty="0"/>
              <a:t>文件</a:t>
            </a:r>
            <a:endParaRPr lang="en-US" altLang="zh-CN" dirty="0"/>
          </a:p>
          <a:p>
            <a:r>
              <a:rPr lang="zh-CN" altLang="en-US" dirty="0"/>
              <a:t>第三步：用</a:t>
            </a:r>
            <a:r>
              <a:rPr lang="en-US" altLang="zh-CN" dirty="0" err="1"/>
              <a:t>gprof</a:t>
            </a:r>
            <a:r>
              <a:rPr lang="zh-CN" altLang="en-US" dirty="0"/>
              <a:t>运行，</a:t>
            </a:r>
            <a:r>
              <a:rPr lang="en-US" altLang="zh-CN" dirty="0" err="1"/>
              <a:t>gprof</a:t>
            </a:r>
            <a:r>
              <a:rPr lang="en-US" altLang="zh-CN" dirty="0"/>
              <a:t> </a:t>
            </a:r>
            <a:r>
              <a:rPr lang="en-US" altLang="zh-CN" dirty="0" err="1"/>
              <a:t>a.out</a:t>
            </a:r>
            <a:r>
              <a:rPr lang="en-US" altLang="zh-CN" dirty="0"/>
              <a:t> </a:t>
            </a:r>
            <a:r>
              <a:rPr lang="en-US" altLang="zh-CN" dirty="0" err="1"/>
              <a:t>gmon.out</a:t>
            </a:r>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endParaRPr lang="zh-CN" altLang="en-US" dirty="0"/>
          </a:p>
        </p:txBody>
      </p:sp>
      <p:pic>
        <p:nvPicPr>
          <p:cNvPr id="4" name="图片 3"/>
          <p:cNvPicPr>
            <a:picLocks noChangeAspect="1"/>
          </p:cNvPicPr>
          <p:nvPr/>
        </p:nvPicPr>
        <p:blipFill rotWithShape="1">
          <a:blip r:embed="rId2"/>
          <a:srcRect l="3539" t="38800" r="64961" b="52800"/>
          <a:stretch/>
        </p:blipFill>
        <p:spPr>
          <a:xfrm>
            <a:off x="1043608" y="3789040"/>
            <a:ext cx="7200800" cy="1080120"/>
          </a:xfrm>
          <a:prstGeom prst="rect">
            <a:avLst/>
          </a:prstGeom>
        </p:spPr>
      </p:pic>
      <p:sp>
        <p:nvSpPr>
          <p:cNvPr id="5" name="文本框 4"/>
          <p:cNvSpPr txBox="1"/>
          <p:nvPr/>
        </p:nvSpPr>
        <p:spPr>
          <a:xfrm>
            <a:off x="3275856" y="4869160"/>
            <a:ext cx="2855269" cy="400110"/>
          </a:xfrm>
          <a:prstGeom prst="rect">
            <a:avLst/>
          </a:prstGeom>
          <a:noFill/>
        </p:spPr>
        <p:txBody>
          <a:bodyPr wrap="none" rtlCol="0">
            <a:spAutoFit/>
          </a:bodyPr>
          <a:lstStyle/>
          <a:p>
            <a:r>
              <a:rPr lang="zh-CN" altLang="en-US" sz="2000" dirty="0"/>
              <a:t>用</a:t>
            </a:r>
            <a:r>
              <a:rPr lang="en-US" altLang="zh-CN" sz="2000" dirty="0" err="1"/>
              <a:t>gprof</a:t>
            </a:r>
            <a:r>
              <a:rPr lang="en-US" altLang="zh-CN" sz="2000" dirty="0"/>
              <a:t> –p</a:t>
            </a:r>
            <a:r>
              <a:rPr lang="zh-CN" altLang="en-US" sz="2000" dirty="0"/>
              <a:t>查看执行时间</a:t>
            </a:r>
          </a:p>
        </p:txBody>
      </p:sp>
    </p:spTree>
    <p:extLst>
      <p:ext uri="{BB962C8B-B14F-4D97-AF65-F5344CB8AC3E}">
        <p14:creationId xmlns:p14="http://schemas.microsoft.com/office/powerpoint/2010/main" val="165424347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a:srcRect l="3538" t="8978" r="62601" b="68200"/>
          <a:stretch/>
        </p:blipFill>
        <p:spPr>
          <a:xfrm>
            <a:off x="683568" y="1484784"/>
            <a:ext cx="7488832" cy="2839036"/>
          </a:xfrm>
          <a:prstGeom prst="rect">
            <a:avLst/>
          </a:prstGeom>
        </p:spPr>
      </p:pic>
      <p:sp>
        <p:nvSpPr>
          <p:cNvPr id="5" name="文本框 4"/>
          <p:cNvSpPr txBox="1"/>
          <p:nvPr/>
        </p:nvSpPr>
        <p:spPr>
          <a:xfrm>
            <a:off x="3707904" y="4581128"/>
            <a:ext cx="2723823" cy="461665"/>
          </a:xfrm>
          <a:prstGeom prst="rect">
            <a:avLst/>
          </a:prstGeom>
          <a:noFill/>
        </p:spPr>
        <p:txBody>
          <a:bodyPr wrap="none" rtlCol="0">
            <a:spAutoFit/>
          </a:bodyPr>
          <a:lstStyle/>
          <a:p>
            <a:r>
              <a:rPr lang="en-US" altLang="zh-CN" dirty="0" err="1"/>
              <a:t>gprof</a:t>
            </a:r>
            <a:r>
              <a:rPr lang="en-US" altLang="zh-CN" dirty="0"/>
              <a:t> -q</a:t>
            </a:r>
            <a:r>
              <a:rPr lang="zh-CN" altLang="en-US" dirty="0"/>
              <a:t>查看调用图</a:t>
            </a:r>
          </a:p>
        </p:txBody>
      </p:sp>
    </p:spTree>
    <p:extLst>
      <p:ext uri="{BB962C8B-B14F-4D97-AF65-F5344CB8AC3E}">
        <p14:creationId xmlns:p14="http://schemas.microsoft.com/office/powerpoint/2010/main" val="320833452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E0946A5-7340-4292-8A58-21B83BCC7F52}"/>
              </a:ext>
            </a:extLst>
          </p:cNvPr>
          <p:cNvSpPr>
            <a:spLocks noGrp="1" noChangeArrowheads="1"/>
          </p:cNvSpPr>
          <p:nvPr>
            <p:ph type="title"/>
          </p:nvPr>
        </p:nvSpPr>
        <p:spPr>
          <a:xfrm>
            <a:off x="971550" y="404813"/>
            <a:ext cx="7543800" cy="914400"/>
          </a:xfrm>
        </p:spPr>
        <p:txBody>
          <a:bodyPr/>
          <a:lstStyle/>
          <a:p>
            <a:endParaRPr lang="zh-CN" altLang="en-US"/>
          </a:p>
        </p:txBody>
      </p:sp>
      <p:pic>
        <p:nvPicPr>
          <p:cNvPr id="33795" name="图片 3">
            <a:extLst>
              <a:ext uri="{FF2B5EF4-FFF2-40B4-BE49-F238E27FC236}">
                <a16:creationId xmlns:a16="http://schemas.microsoft.com/office/drawing/2014/main" id="{E23B7F85-30A9-4BBF-BC38-AF6053502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587" t="20601" r="41306" b="17799"/>
          <a:stretch>
            <a:fillRect/>
          </a:stretch>
        </p:blipFill>
        <p:spPr bwMode="auto">
          <a:xfrm>
            <a:off x="107950" y="260350"/>
            <a:ext cx="6119813" cy="640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53D74D4-A24A-4A7B-9660-93B73C3DED20}"/>
              </a:ext>
            </a:extLst>
          </p:cNvPr>
          <p:cNvSpPr>
            <a:spLocks noChangeArrowheads="1"/>
          </p:cNvSpPr>
          <p:nvPr/>
        </p:nvSpPr>
        <p:spPr bwMode="auto">
          <a:xfrm>
            <a:off x="6261100" y="1484313"/>
            <a:ext cx="1550988" cy="419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800" kern="0">
              <a:solidFill>
                <a:srgbClr val="000000"/>
              </a:solidFill>
              <a:latin typeface="Arial" pitchFamily="34" charset="0"/>
              <a:ea typeface="+mn-ea"/>
            </a:endParaRPr>
          </a:p>
        </p:txBody>
      </p:sp>
      <p:sp>
        <p:nvSpPr>
          <p:cNvPr id="6" name="Rectangle 14">
            <a:extLst>
              <a:ext uri="{FF2B5EF4-FFF2-40B4-BE49-F238E27FC236}">
                <a16:creationId xmlns:a16="http://schemas.microsoft.com/office/drawing/2014/main" id="{ED55BC8E-4C84-43F6-9926-29F871ED0A74}"/>
              </a:ext>
            </a:extLst>
          </p:cNvPr>
          <p:cNvSpPr>
            <a:spLocks noChangeArrowheads="1"/>
          </p:cNvSpPr>
          <p:nvPr/>
        </p:nvSpPr>
        <p:spPr bwMode="auto">
          <a:xfrm>
            <a:off x="6261100" y="3084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2 Data</a:t>
            </a:r>
          </a:p>
        </p:txBody>
      </p:sp>
      <p:sp>
        <p:nvSpPr>
          <p:cNvPr id="7" name="Rectangle 15">
            <a:extLst>
              <a:ext uri="{FF2B5EF4-FFF2-40B4-BE49-F238E27FC236}">
                <a16:creationId xmlns:a16="http://schemas.microsoft.com/office/drawing/2014/main" id="{11C7E702-E7DA-495E-A25B-195FCAFAE77C}"/>
              </a:ext>
            </a:extLst>
          </p:cNvPr>
          <p:cNvSpPr>
            <a:spLocks noChangeArrowheads="1"/>
          </p:cNvSpPr>
          <p:nvPr/>
        </p:nvSpPr>
        <p:spPr bwMode="auto">
          <a:xfrm>
            <a:off x="6261100" y="3465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3 Data</a:t>
            </a:r>
          </a:p>
        </p:txBody>
      </p:sp>
      <p:sp>
        <p:nvSpPr>
          <p:cNvPr id="8" name="Rectangle 16">
            <a:extLst>
              <a:ext uri="{FF2B5EF4-FFF2-40B4-BE49-F238E27FC236}">
                <a16:creationId xmlns:a16="http://schemas.microsoft.com/office/drawing/2014/main" id="{B287B1B3-1904-4C33-AF77-ED6EAF1A270E}"/>
              </a:ext>
            </a:extLst>
          </p:cNvPr>
          <p:cNvSpPr>
            <a:spLocks noChangeArrowheads="1"/>
          </p:cNvSpPr>
          <p:nvPr/>
        </p:nvSpPr>
        <p:spPr bwMode="auto">
          <a:xfrm>
            <a:off x="6261100" y="3846513"/>
            <a:ext cx="1550988" cy="990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dirty="0">
                <a:solidFill>
                  <a:srgbClr val="000000"/>
                </a:solidFill>
                <a:latin typeface="Arial" pitchFamily="34" charset="0"/>
              </a:rPr>
              <a:t>.</a:t>
            </a:r>
            <a:r>
              <a:rPr lang="en-US" altLang="zh-CN" sz="1800" kern="0" dirty="0" err="1">
                <a:solidFill>
                  <a:srgbClr val="000000"/>
                </a:solidFill>
                <a:latin typeface="Arial" pitchFamily="34" charset="0"/>
              </a:rPr>
              <a:t>shstrtab</a:t>
            </a:r>
            <a:endParaRPr lang="en-US" altLang="zh-CN" sz="1800" kern="0" dirty="0">
              <a:solidFill>
                <a:srgbClr val="000000"/>
              </a:solidFill>
              <a:latin typeface="Arial" pitchFamily="34" charset="0"/>
            </a:endParaRPr>
          </a:p>
        </p:txBody>
      </p:sp>
      <p:sp>
        <p:nvSpPr>
          <p:cNvPr id="9" name="Rectangle 17">
            <a:extLst>
              <a:ext uri="{FF2B5EF4-FFF2-40B4-BE49-F238E27FC236}">
                <a16:creationId xmlns:a16="http://schemas.microsoft.com/office/drawing/2014/main" id="{05A997E8-4534-4E06-98D2-F88084C46484}"/>
              </a:ext>
            </a:extLst>
          </p:cNvPr>
          <p:cNvSpPr>
            <a:spLocks noChangeArrowheads="1"/>
          </p:cNvSpPr>
          <p:nvPr/>
        </p:nvSpPr>
        <p:spPr bwMode="auto">
          <a:xfrm>
            <a:off x="6261100" y="4837113"/>
            <a:ext cx="1550988" cy="8382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400" b="1" kern="0" dirty="0">
                <a:solidFill>
                  <a:srgbClr val="000000"/>
                </a:solidFill>
                <a:latin typeface="Arial" pitchFamily="34" charset="0"/>
              </a:rPr>
              <a:t>Section-Header </a:t>
            </a:r>
          </a:p>
          <a:p>
            <a:pPr algn="ctr" eaLnBrk="1" fontAlgn="auto" hangingPunct="1">
              <a:spcBef>
                <a:spcPts val="0"/>
              </a:spcBef>
              <a:spcAft>
                <a:spcPts val="0"/>
              </a:spcAft>
              <a:defRPr/>
            </a:pPr>
            <a:r>
              <a:rPr lang="en-US" altLang="zh-CN" sz="1400" b="1" kern="0" dirty="0">
                <a:solidFill>
                  <a:srgbClr val="000000"/>
                </a:solidFill>
                <a:latin typeface="Arial" pitchFamily="34" charset="0"/>
              </a:rPr>
              <a:t>Table</a:t>
            </a:r>
          </a:p>
          <a:p>
            <a:pPr algn="ctr" eaLnBrk="1" fontAlgn="auto" hangingPunct="1">
              <a:spcBef>
                <a:spcPts val="0"/>
              </a:spcBef>
              <a:spcAft>
                <a:spcPts val="0"/>
              </a:spcAft>
              <a:defRPr/>
            </a:pPr>
            <a:endParaRPr lang="en-US" altLang="zh-CN" sz="1400" kern="0" dirty="0">
              <a:solidFill>
                <a:srgbClr val="000000"/>
              </a:solidFill>
              <a:latin typeface="Arial" pitchFamily="34" charset="0"/>
            </a:endParaRPr>
          </a:p>
        </p:txBody>
      </p:sp>
      <p:sp>
        <p:nvSpPr>
          <p:cNvPr id="33801" name="Rectangle 9">
            <a:extLst>
              <a:ext uri="{FF2B5EF4-FFF2-40B4-BE49-F238E27FC236}">
                <a16:creationId xmlns:a16="http://schemas.microsoft.com/office/drawing/2014/main" id="{8F7B26EB-7655-4EF1-BAA5-3958CB22D3D9}"/>
              </a:ext>
            </a:extLst>
          </p:cNvPr>
          <p:cNvSpPr>
            <a:spLocks noChangeArrowheads="1"/>
          </p:cNvSpPr>
          <p:nvPr/>
        </p:nvSpPr>
        <p:spPr bwMode="auto">
          <a:xfrm>
            <a:off x="6261100" y="2017713"/>
            <a:ext cx="1550988" cy="685800"/>
          </a:xfrm>
          <a:prstGeom prst="rect">
            <a:avLst/>
          </a:prstGeom>
          <a:solidFill>
            <a:srgbClr val="CCFF99"/>
          </a:solidFill>
          <a:ln w="9525">
            <a:solidFill>
              <a:srgbClr val="CC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zh-CN" sz="1400" b="1">
                <a:solidFill>
                  <a:srgbClr val="000000"/>
                </a:solidFill>
                <a:latin typeface="Arial" panose="020B0604020202020204" pitchFamily="34" charset="0"/>
              </a:rPr>
              <a:t>Program-Header </a:t>
            </a:r>
          </a:p>
          <a:p>
            <a:pPr algn="ctr" eaLnBrk="1" hangingPunct="1">
              <a:spcBef>
                <a:spcPct val="0"/>
              </a:spcBef>
              <a:buClrTx/>
              <a:buSzTx/>
              <a:buFontTx/>
              <a:buNone/>
            </a:pPr>
            <a:r>
              <a:rPr lang="en-US" altLang="zh-CN" sz="1400" b="1">
                <a:solidFill>
                  <a:srgbClr val="000000"/>
                </a:solidFill>
                <a:latin typeface="Arial" panose="020B0604020202020204" pitchFamily="34" charset="0"/>
              </a:rPr>
              <a:t>Table</a:t>
            </a:r>
          </a:p>
          <a:p>
            <a:pPr algn="ctr" eaLnBrk="1" hangingPunct="1">
              <a:spcBef>
                <a:spcPct val="0"/>
              </a:spcBef>
              <a:buClrTx/>
              <a:buSzTx/>
              <a:buFontTx/>
              <a:buNone/>
            </a:pPr>
            <a:r>
              <a:rPr lang="en-US" altLang="zh-CN" sz="1400">
                <a:solidFill>
                  <a:srgbClr val="000000"/>
                </a:solidFill>
                <a:latin typeface="Arial" panose="020B0604020202020204" pitchFamily="34" charset="0"/>
              </a:rPr>
              <a:t>(optional)</a:t>
            </a:r>
          </a:p>
        </p:txBody>
      </p:sp>
      <p:sp>
        <p:nvSpPr>
          <p:cNvPr id="11" name="Rectangle 6">
            <a:extLst>
              <a:ext uri="{FF2B5EF4-FFF2-40B4-BE49-F238E27FC236}">
                <a16:creationId xmlns:a16="http://schemas.microsoft.com/office/drawing/2014/main" id="{356E22A9-0E57-4C7B-B42F-AB7F7674B711}"/>
              </a:ext>
            </a:extLst>
          </p:cNvPr>
          <p:cNvSpPr>
            <a:spLocks noChangeArrowheads="1"/>
          </p:cNvSpPr>
          <p:nvPr/>
        </p:nvSpPr>
        <p:spPr bwMode="auto">
          <a:xfrm>
            <a:off x="6261100" y="908050"/>
            <a:ext cx="1550988" cy="1109663"/>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400" b="1" kern="0" dirty="0">
                <a:solidFill>
                  <a:srgbClr val="000000"/>
                </a:solidFill>
                <a:latin typeface="Arial" pitchFamily="34" charset="0"/>
              </a:rPr>
              <a:t>ELF Header</a:t>
            </a:r>
          </a:p>
        </p:txBody>
      </p:sp>
      <p:sp>
        <p:nvSpPr>
          <p:cNvPr id="12" name="Rectangle 12">
            <a:extLst>
              <a:ext uri="{FF2B5EF4-FFF2-40B4-BE49-F238E27FC236}">
                <a16:creationId xmlns:a16="http://schemas.microsoft.com/office/drawing/2014/main" id="{08A0D3BC-9A0E-4D0A-B432-F2A0C420C005}"/>
              </a:ext>
            </a:extLst>
          </p:cNvPr>
          <p:cNvSpPr>
            <a:spLocks noChangeArrowheads="1"/>
          </p:cNvSpPr>
          <p:nvPr/>
        </p:nvSpPr>
        <p:spPr bwMode="auto">
          <a:xfrm>
            <a:off x="6261100" y="2703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1 Data</a:t>
            </a:r>
          </a:p>
        </p:txBody>
      </p:sp>
      <p:sp>
        <p:nvSpPr>
          <p:cNvPr id="33804" name="文本框 12">
            <a:extLst>
              <a:ext uri="{FF2B5EF4-FFF2-40B4-BE49-F238E27FC236}">
                <a16:creationId xmlns:a16="http://schemas.microsoft.com/office/drawing/2014/main" id="{CCBFB3E5-3B1D-47D9-9956-6981C6D6BA74}"/>
              </a:ext>
            </a:extLst>
          </p:cNvPr>
          <p:cNvSpPr txBox="1">
            <a:spLocks noChangeArrowheads="1"/>
          </p:cNvSpPr>
          <p:nvPr/>
        </p:nvSpPr>
        <p:spPr bwMode="auto">
          <a:xfrm>
            <a:off x="7845425" y="1166813"/>
            <a:ext cx="798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600"/>
              <a:t>e_shoff</a:t>
            </a:r>
            <a:endParaRPr lang="zh-CN" altLang="en-US" sz="1600"/>
          </a:p>
        </p:txBody>
      </p:sp>
      <p:cxnSp>
        <p:nvCxnSpPr>
          <p:cNvPr id="33805" name="直接箭头连接符 14">
            <a:extLst>
              <a:ext uri="{FF2B5EF4-FFF2-40B4-BE49-F238E27FC236}">
                <a16:creationId xmlns:a16="http://schemas.microsoft.com/office/drawing/2014/main" id="{D91B9BBB-4CDF-431F-AC4A-4A2D090945FD}"/>
              </a:ext>
            </a:extLst>
          </p:cNvPr>
          <p:cNvCxnSpPr>
            <a:cxnSpLocks noChangeShapeType="1"/>
          </p:cNvCxnSpPr>
          <p:nvPr/>
        </p:nvCxnSpPr>
        <p:spPr bwMode="auto">
          <a:xfrm>
            <a:off x="7667625" y="1354138"/>
            <a:ext cx="288925" cy="0"/>
          </a:xfrm>
          <a:prstGeom prst="straightConnector1">
            <a:avLst/>
          </a:prstGeom>
          <a:noFill/>
          <a:ln w="22225"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直接连接符 16">
            <a:extLst>
              <a:ext uri="{FF2B5EF4-FFF2-40B4-BE49-F238E27FC236}">
                <a16:creationId xmlns:a16="http://schemas.microsoft.com/office/drawing/2014/main" id="{E6F3DFA3-B75C-4C36-9C31-B30BB6AE5D6C}"/>
              </a:ext>
            </a:extLst>
          </p:cNvPr>
          <p:cNvCxnSpPr>
            <a:cxnSpLocks noChangeShapeType="1"/>
            <a:stCxn id="33804" idx="2"/>
          </p:cNvCxnSpPr>
          <p:nvPr/>
        </p:nvCxnSpPr>
        <p:spPr bwMode="auto">
          <a:xfrm flipH="1">
            <a:off x="7812088" y="1504950"/>
            <a:ext cx="431800" cy="3332163"/>
          </a:xfrm>
          <a:prstGeom prst="line">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07" name="文本框 17">
            <a:extLst>
              <a:ext uri="{FF2B5EF4-FFF2-40B4-BE49-F238E27FC236}">
                <a16:creationId xmlns:a16="http://schemas.microsoft.com/office/drawing/2014/main" id="{2F5299AB-4496-45BA-AA40-8A3168848393}"/>
              </a:ext>
            </a:extLst>
          </p:cNvPr>
          <p:cNvSpPr txBox="1">
            <a:spLocks noChangeArrowheads="1"/>
          </p:cNvSpPr>
          <p:nvPr/>
        </p:nvSpPr>
        <p:spPr bwMode="auto">
          <a:xfrm>
            <a:off x="5580063" y="5378450"/>
            <a:ext cx="2268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           .shstrtab header</a:t>
            </a:r>
            <a:endParaRPr lang="zh-CN" altLang="en-US" sz="1800"/>
          </a:p>
        </p:txBody>
      </p:sp>
      <p:sp>
        <p:nvSpPr>
          <p:cNvPr id="33808" name="文本框 18">
            <a:extLst>
              <a:ext uri="{FF2B5EF4-FFF2-40B4-BE49-F238E27FC236}">
                <a16:creationId xmlns:a16="http://schemas.microsoft.com/office/drawing/2014/main" id="{1AB137BD-F755-47A4-8573-FD28EE55AC17}"/>
              </a:ext>
            </a:extLst>
          </p:cNvPr>
          <p:cNvSpPr txBox="1">
            <a:spLocks noChangeArrowheads="1"/>
          </p:cNvSpPr>
          <p:nvPr/>
        </p:nvSpPr>
        <p:spPr bwMode="auto">
          <a:xfrm>
            <a:off x="7810500" y="4799013"/>
            <a:ext cx="11795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600"/>
              <a:t>e_shstrndx*</a:t>
            </a:r>
          </a:p>
          <a:p>
            <a:pPr>
              <a:spcBef>
                <a:spcPct val="0"/>
              </a:spcBef>
              <a:buClrTx/>
              <a:buSzTx/>
              <a:buFontTx/>
              <a:buNone/>
            </a:pPr>
            <a:r>
              <a:rPr lang="en-US" altLang="zh-CN" sz="1600"/>
              <a:t>shentsize</a:t>
            </a:r>
            <a:endParaRPr lang="zh-CN" altLang="en-US" sz="1600"/>
          </a:p>
        </p:txBody>
      </p:sp>
      <p:cxnSp>
        <p:nvCxnSpPr>
          <p:cNvPr id="33809" name="直接箭头连接符 20">
            <a:extLst>
              <a:ext uri="{FF2B5EF4-FFF2-40B4-BE49-F238E27FC236}">
                <a16:creationId xmlns:a16="http://schemas.microsoft.com/office/drawing/2014/main" id="{BE2A27A9-E10E-416F-AD02-0D9CD6043FB9}"/>
              </a:ext>
            </a:extLst>
          </p:cNvPr>
          <p:cNvCxnSpPr>
            <a:cxnSpLocks noChangeShapeType="1"/>
          </p:cNvCxnSpPr>
          <p:nvPr/>
        </p:nvCxnSpPr>
        <p:spPr bwMode="auto">
          <a:xfrm flipH="1">
            <a:off x="7740650" y="5157788"/>
            <a:ext cx="1008063" cy="517525"/>
          </a:xfrm>
          <a:prstGeom prst="straightConnector1">
            <a:avLst/>
          </a:prstGeom>
          <a:noFill/>
          <a:ln w="22225"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0" name="文本框 21">
            <a:extLst>
              <a:ext uri="{FF2B5EF4-FFF2-40B4-BE49-F238E27FC236}">
                <a16:creationId xmlns:a16="http://schemas.microsoft.com/office/drawing/2014/main" id="{9DC94572-655B-42CF-9D1E-380E64087942}"/>
              </a:ext>
            </a:extLst>
          </p:cNvPr>
          <p:cNvSpPr txBox="1">
            <a:spLocks noChangeArrowheads="1"/>
          </p:cNvSpPr>
          <p:nvPr/>
        </p:nvSpPr>
        <p:spPr bwMode="auto">
          <a:xfrm>
            <a:off x="7707313" y="10429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1</a:t>
            </a:r>
            <a:endParaRPr lang="zh-CN" altLang="en-US" sz="1800"/>
          </a:p>
        </p:txBody>
      </p:sp>
      <p:sp>
        <p:nvSpPr>
          <p:cNvPr id="33811" name="文本框 22">
            <a:extLst>
              <a:ext uri="{FF2B5EF4-FFF2-40B4-BE49-F238E27FC236}">
                <a16:creationId xmlns:a16="http://schemas.microsoft.com/office/drawing/2014/main" id="{1BAD0E06-B34D-47B3-9163-F610FA324B95}"/>
              </a:ext>
            </a:extLst>
          </p:cNvPr>
          <p:cNvSpPr txBox="1">
            <a:spLocks noChangeArrowheads="1"/>
          </p:cNvSpPr>
          <p:nvPr/>
        </p:nvSpPr>
        <p:spPr bwMode="auto">
          <a:xfrm>
            <a:off x="8094663" y="233521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2</a:t>
            </a:r>
            <a:endParaRPr lang="zh-CN" altLang="en-US" sz="1800"/>
          </a:p>
        </p:txBody>
      </p:sp>
      <p:sp>
        <p:nvSpPr>
          <p:cNvPr id="33812" name="文本框 23">
            <a:extLst>
              <a:ext uri="{FF2B5EF4-FFF2-40B4-BE49-F238E27FC236}">
                <a16:creationId xmlns:a16="http://schemas.microsoft.com/office/drawing/2014/main" id="{352A1606-DC9E-4A6C-9ED6-7FCF74061436}"/>
              </a:ext>
            </a:extLst>
          </p:cNvPr>
          <p:cNvSpPr txBox="1">
            <a:spLocks noChangeArrowheads="1"/>
          </p:cNvSpPr>
          <p:nvPr/>
        </p:nvSpPr>
        <p:spPr bwMode="auto">
          <a:xfrm>
            <a:off x="8286750" y="53133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3</a:t>
            </a:r>
            <a:endParaRPr lang="zh-CN" altLang="en-US" sz="1800"/>
          </a:p>
        </p:txBody>
      </p:sp>
      <p:sp>
        <p:nvSpPr>
          <p:cNvPr id="33813" name="文本框 25">
            <a:extLst>
              <a:ext uri="{FF2B5EF4-FFF2-40B4-BE49-F238E27FC236}">
                <a16:creationId xmlns:a16="http://schemas.microsoft.com/office/drawing/2014/main" id="{DA381990-39EA-45C1-BA48-4AE0B7437994}"/>
              </a:ext>
            </a:extLst>
          </p:cNvPr>
          <p:cNvSpPr txBox="1">
            <a:spLocks noChangeArrowheads="1"/>
          </p:cNvSpPr>
          <p:nvPr/>
        </p:nvSpPr>
        <p:spPr bwMode="auto">
          <a:xfrm>
            <a:off x="7789863" y="5862638"/>
            <a:ext cx="1293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strhdr.sh_offset</a:t>
            </a:r>
            <a:endParaRPr lang="zh-CN" altLang="en-US" sz="1400"/>
          </a:p>
        </p:txBody>
      </p:sp>
      <p:sp>
        <p:nvSpPr>
          <p:cNvPr id="33814" name="任意多边形: 形状 26">
            <a:extLst>
              <a:ext uri="{FF2B5EF4-FFF2-40B4-BE49-F238E27FC236}">
                <a16:creationId xmlns:a16="http://schemas.microsoft.com/office/drawing/2014/main" id="{91D4391F-E6F2-48C4-8BB1-979E6F566FCA}"/>
              </a:ext>
            </a:extLst>
          </p:cNvPr>
          <p:cNvSpPr>
            <a:spLocks/>
          </p:cNvSpPr>
          <p:nvPr/>
        </p:nvSpPr>
        <p:spPr bwMode="auto">
          <a:xfrm>
            <a:off x="7700963" y="3871913"/>
            <a:ext cx="1428750" cy="2490787"/>
          </a:xfrm>
          <a:custGeom>
            <a:avLst/>
            <a:gdLst>
              <a:gd name="T0" fmla="*/ 2387 w 1428839"/>
              <a:gd name="T1" fmla="*/ 1810593 h 2491921"/>
              <a:gd name="T2" fmla="*/ 225962 w 1428839"/>
              <a:gd name="T3" fmla="*/ 2341369 h 2491921"/>
              <a:gd name="T4" fmla="*/ 1428296 w 1428839"/>
              <a:gd name="T5" fmla="*/ 2271921 h 2491921"/>
              <a:gd name="T6" fmla="*/ 131564 w 1428839"/>
              <a:gd name="T7" fmla="*/ 0 h 2491921"/>
              <a:gd name="T8" fmla="*/ 131564 w 1428839"/>
              <a:gd name="T9" fmla="*/ 0 h 24919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8839" h="2491921">
                <a:moveTo>
                  <a:pt x="2387" y="1813892"/>
                </a:moveTo>
                <a:cubicBezTo>
                  <a:pt x="-4653" y="2041249"/>
                  <a:pt x="-11693" y="2268607"/>
                  <a:pt x="226018" y="2345635"/>
                </a:cubicBezTo>
                <a:cubicBezTo>
                  <a:pt x="463729" y="2422663"/>
                  <a:pt x="1444389" y="2667000"/>
                  <a:pt x="1428652" y="2276061"/>
                </a:cubicBezTo>
                <a:cubicBezTo>
                  <a:pt x="1412915" y="1885122"/>
                  <a:pt x="131596" y="0"/>
                  <a:pt x="131596" y="0"/>
                </a:cubicBez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文本框 27">
            <a:extLst>
              <a:ext uri="{FF2B5EF4-FFF2-40B4-BE49-F238E27FC236}">
                <a16:creationId xmlns:a16="http://schemas.microsoft.com/office/drawing/2014/main" id="{9F71BAE0-148C-40E3-81AB-5378246CF766}"/>
              </a:ext>
            </a:extLst>
          </p:cNvPr>
          <p:cNvSpPr txBox="1">
            <a:spLocks noChangeArrowheads="1"/>
          </p:cNvSpPr>
          <p:nvPr/>
        </p:nvSpPr>
        <p:spPr bwMode="auto">
          <a:xfrm>
            <a:off x="8115300" y="4133850"/>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4</a:t>
            </a:r>
            <a:endParaRPr lang="zh-CN" altLang="en-US" sz="1800"/>
          </a:p>
        </p:txBody>
      </p:sp>
      <p:sp>
        <p:nvSpPr>
          <p:cNvPr id="33816" name="文本框 28">
            <a:extLst>
              <a:ext uri="{FF2B5EF4-FFF2-40B4-BE49-F238E27FC236}">
                <a16:creationId xmlns:a16="http://schemas.microsoft.com/office/drawing/2014/main" id="{C48DDB96-3D6E-42D0-A91A-04549EE951D4}"/>
              </a:ext>
            </a:extLst>
          </p:cNvPr>
          <p:cNvSpPr txBox="1">
            <a:spLocks noChangeArrowheads="1"/>
          </p:cNvSpPr>
          <p:nvPr/>
        </p:nvSpPr>
        <p:spPr bwMode="auto">
          <a:xfrm>
            <a:off x="5972175" y="5895975"/>
            <a:ext cx="823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sh_name</a:t>
            </a:r>
            <a:endParaRPr lang="zh-CN" altLang="en-US" sz="1400"/>
          </a:p>
        </p:txBody>
      </p:sp>
      <p:sp>
        <p:nvSpPr>
          <p:cNvPr id="33817" name="文本框 29">
            <a:extLst>
              <a:ext uri="{FF2B5EF4-FFF2-40B4-BE49-F238E27FC236}">
                <a16:creationId xmlns:a16="http://schemas.microsoft.com/office/drawing/2014/main" id="{4354BDC4-BDEA-432B-A7AA-1220AF72E778}"/>
              </a:ext>
            </a:extLst>
          </p:cNvPr>
          <p:cNvSpPr txBox="1">
            <a:spLocks noChangeArrowheads="1"/>
          </p:cNvSpPr>
          <p:nvPr/>
        </p:nvSpPr>
        <p:spPr bwMode="auto">
          <a:xfrm>
            <a:off x="6708775" y="5888038"/>
            <a:ext cx="7143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strtable</a:t>
            </a:r>
            <a:endParaRPr lang="zh-CN" altLang="en-US" sz="1400"/>
          </a:p>
        </p:txBody>
      </p:sp>
      <p:sp>
        <p:nvSpPr>
          <p:cNvPr id="33818" name="任意多边形: 形状 30">
            <a:extLst>
              <a:ext uri="{FF2B5EF4-FFF2-40B4-BE49-F238E27FC236}">
                <a16:creationId xmlns:a16="http://schemas.microsoft.com/office/drawing/2014/main" id="{A5B40064-2B80-4A83-A90B-952301C9F482}"/>
              </a:ext>
            </a:extLst>
          </p:cNvPr>
          <p:cNvSpPr>
            <a:spLocks/>
          </p:cNvSpPr>
          <p:nvPr/>
        </p:nvSpPr>
        <p:spPr bwMode="auto">
          <a:xfrm>
            <a:off x="5770563" y="5133975"/>
            <a:ext cx="833437" cy="1327150"/>
          </a:xfrm>
          <a:custGeom>
            <a:avLst/>
            <a:gdLst>
              <a:gd name="T0" fmla="*/ 480899 w 833206"/>
              <a:gd name="T1" fmla="*/ 0 h 1326874"/>
              <a:gd name="T2" fmla="*/ 8266 w 833206"/>
              <a:gd name="T3" fmla="*/ 646579 h 1326874"/>
              <a:gd name="T4" fmla="*/ 834130 w 833206"/>
              <a:gd name="T5" fmla="*/ 1327978 h 1326874"/>
              <a:gd name="T6" fmla="*/ 834130 w 833206"/>
              <a:gd name="T7" fmla="*/ 1327978 h 13268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3206" h="1326874">
                <a:moveTo>
                  <a:pt x="480367" y="0"/>
                </a:moveTo>
                <a:cubicBezTo>
                  <a:pt x="214909" y="212448"/>
                  <a:pt x="-50548" y="424897"/>
                  <a:pt x="8258" y="646043"/>
                </a:cubicBezTo>
                <a:cubicBezTo>
                  <a:pt x="67064" y="867189"/>
                  <a:pt x="833206" y="1326874"/>
                  <a:pt x="833206" y="1326874"/>
                </a:cubicBez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任意多边形: 形状 31">
            <a:extLst>
              <a:ext uri="{FF2B5EF4-FFF2-40B4-BE49-F238E27FC236}">
                <a16:creationId xmlns:a16="http://schemas.microsoft.com/office/drawing/2014/main" id="{C6B8EEA8-CD2F-48E5-A4F5-317FDDC086C7}"/>
              </a:ext>
            </a:extLst>
          </p:cNvPr>
          <p:cNvSpPr>
            <a:spLocks/>
          </p:cNvSpPr>
          <p:nvPr/>
        </p:nvSpPr>
        <p:spPr bwMode="auto">
          <a:xfrm>
            <a:off x="7096125" y="3925888"/>
            <a:ext cx="760413" cy="2563812"/>
          </a:xfrm>
          <a:custGeom>
            <a:avLst/>
            <a:gdLst>
              <a:gd name="T0" fmla="*/ 760620 w 760344"/>
              <a:gd name="T1" fmla="*/ 0 h 2564295"/>
              <a:gd name="T2" fmla="*/ 0 w 760344"/>
              <a:gd name="T3" fmla="*/ 2562363 h 2564295"/>
              <a:gd name="T4" fmla="*/ 0 60000 65536"/>
              <a:gd name="T5" fmla="*/ 0 60000 65536"/>
            </a:gdLst>
            <a:ahLst/>
            <a:cxnLst>
              <a:cxn ang="T4">
                <a:pos x="T0" y="T1"/>
              </a:cxn>
              <a:cxn ang="T5">
                <a:pos x="T2" y="T3"/>
              </a:cxn>
            </a:cxnLst>
            <a:rect l="0" t="0" r="r" b="b"/>
            <a:pathLst>
              <a:path w="760344" h="2564295">
                <a:moveTo>
                  <a:pt x="760344" y="0"/>
                </a:moveTo>
                <a:lnTo>
                  <a:pt x="0" y="2564295"/>
                </a:ln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文本框 32">
            <a:extLst>
              <a:ext uri="{FF2B5EF4-FFF2-40B4-BE49-F238E27FC236}">
                <a16:creationId xmlns:a16="http://schemas.microsoft.com/office/drawing/2014/main" id="{CC52DBBD-29C1-4AA9-9F8E-2E8E6E8DB202}"/>
              </a:ext>
            </a:extLst>
          </p:cNvPr>
          <p:cNvSpPr txBox="1">
            <a:spLocks noChangeArrowheads="1"/>
          </p:cNvSpPr>
          <p:nvPr/>
        </p:nvSpPr>
        <p:spPr bwMode="auto">
          <a:xfrm>
            <a:off x="6423025" y="6435725"/>
            <a:ext cx="11588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Section name</a:t>
            </a:r>
            <a:endParaRPr lang="zh-CN" altLang="en-US" sz="1400"/>
          </a:p>
        </p:txBody>
      </p:sp>
      <p:sp>
        <p:nvSpPr>
          <p:cNvPr id="33821" name="文本框 34">
            <a:extLst>
              <a:ext uri="{FF2B5EF4-FFF2-40B4-BE49-F238E27FC236}">
                <a16:creationId xmlns:a16="http://schemas.microsoft.com/office/drawing/2014/main" id="{1B6A62CB-AB41-4D9C-AA94-5F371537B64B}"/>
              </a:ext>
            </a:extLst>
          </p:cNvPr>
          <p:cNvSpPr txBox="1">
            <a:spLocks noChangeArrowheads="1"/>
          </p:cNvSpPr>
          <p:nvPr/>
        </p:nvSpPr>
        <p:spPr bwMode="auto">
          <a:xfrm>
            <a:off x="5532438" y="5573713"/>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5</a:t>
            </a:r>
            <a:endParaRPr lang="zh-CN" altLang="en-US" sz="1800"/>
          </a:p>
        </p:txBody>
      </p:sp>
      <p:sp>
        <p:nvSpPr>
          <p:cNvPr id="33822" name="文本框 35">
            <a:extLst>
              <a:ext uri="{FF2B5EF4-FFF2-40B4-BE49-F238E27FC236}">
                <a16:creationId xmlns:a16="http://schemas.microsoft.com/office/drawing/2014/main" id="{3831D0C2-A453-465B-9011-39FDB5D08995}"/>
              </a:ext>
            </a:extLst>
          </p:cNvPr>
          <p:cNvSpPr txBox="1">
            <a:spLocks noChangeArrowheads="1"/>
          </p:cNvSpPr>
          <p:nvPr/>
        </p:nvSpPr>
        <p:spPr bwMode="auto">
          <a:xfrm>
            <a:off x="7248525" y="56467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5</a:t>
            </a:r>
            <a:endParaRPr lang="zh-CN" altLang="en-US" sz="1800"/>
          </a:p>
        </p:txBody>
      </p:sp>
    </p:spTree>
    <p:extLst>
      <p:ext uri="{BB962C8B-B14F-4D97-AF65-F5344CB8AC3E}">
        <p14:creationId xmlns:p14="http://schemas.microsoft.com/office/powerpoint/2010/main" val="213210376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60648"/>
            <a:ext cx="7543800" cy="360040"/>
          </a:xfrm>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a:xfrm>
            <a:off x="410344" y="1628800"/>
            <a:ext cx="2289448" cy="4495800"/>
          </a:xfrm>
        </p:spPr>
        <p:txBody>
          <a:bodyPr/>
          <a:lstStyle/>
          <a:p>
            <a:r>
              <a:rPr lang="en-US" altLang="zh-CN" dirty="0" err="1"/>
              <a:t>gcc</a:t>
            </a:r>
            <a:r>
              <a:rPr lang="en-US" altLang="zh-CN" dirty="0"/>
              <a:t> –</a:t>
            </a:r>
            <a:r>
              <a:rPr lang="en-US" altLang="zh-CN" dirty="0" err="1"/>
              <a:t>pg</a:t>
            </a:r>
            <a:r>
              <a:rPr lang="en-US" altLang="zh-CN" dirty="0"/>
              <a:t> –g</a:t>
            </a:r>
            <a:r>
              <a:rPr lang="zh-CN" altLang="en-US" dirty="0"/>
              <a:t>编译源程序</a:t>
            </a:r>
            <a:endParaRPr lang="en-US" altLang="zh-CN" dirty="0"/>
          </a:p>
          <a:p>
            <a:r>
              <a:rPr lang="zh-CN" altLang="en-US" dirty="0"/>
              <a:t>运行</a:t>
            </a:r>
            <a:endParaRPr lang="en-US" altLang="zh-CN" dirty="0"/>
          </a:p>
          <a:p>
            <a:r>
              <a:rPr lang="en-US" altLang="zh-CN" dirty="0" err="1"/>
              <a:t>gprof</a:t>
            </a:r>
            <a:r>
              <a:rPr lang="en-US" altLang="zh-CN" dirty="0"/>
              <a:t> </a:t>
            </a:r>
            <a:r>
              <a:rPr lang="en-US" altLang="zh-CN" dirty="0" err="1"/>
              <a:t>a.out</a:t>
            </a:r>
            <a:r>
              <a:rPr lang="en-US" altLang="zh-CN" dirty="0"/>
              <a:t> </a:t>
            </a:r>
            <a:r>
              <a:rPr lang="en-US" altLang="zh-CN" dirty="0" err="1"/>
              <a:t>gmon.out</a:t>
            </a:r>
            <a:r>
              <a:rPr lang="en-US" altLang="zh-CN" dirty="0"/>
              <a:t> -A</a:t>
            </a:r>
            <a:endParaRPr lang="zh-CN" altLang="en-US" dirty="0"/>
          </a:p>
        </p:txBody>
      </p:sp>
      <p:pic>
        <p:nvPicPr>
          <p:cNvPr id="4" name="图片 3"/>
          <p:cNvPicPr>
            <a:picLocks noChangeAspect="1"/>
          </p:cNvPicPr>
          <p:nvPr/>
        </p:nvPicPr>
        <p:blipFill rotWithShape="1">
          <a:blip r:embed="rId2"/>
          <a:srcRect t="15000" r="61025" b="6601"/>
          <a:stretch/>
        </p:blipFill>
        <p:spPr>
          <a:xfrm>
            <a:off x="2843808" y="692696"/>
            <a:ext cx="6264696" cy="5859477"/>
          </a:xfrm>
          <a:prstGeom prst="rect">
            <a:avLst/>
          </a:prstGeom>
        </p:spPr>
      </p:pic>
    </p:spTree>
    <p:extLst>
      <p:ext uri="{BB962C8B-B14F-4D97-AF65-F5344CB8AC3E}">
        <p14:creationId xmlns:p14="http://schemas.microsoft.com/office/powerpoint/2010/main" val="200415025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链接时优化（</a:t>
            </a:r>
            <a:r>
              <a:rPr lang="en-US" altLang="zh-CN" sz="4400" dirty="0"/>
              <a:t>LTO</a:t>
            </a:r>
            <a:r>
              <a:rPr lang="zh-CN" altLang="en-US" sz="4400" dirty="0"/>
              <a:t>）</a:t>
            </a:r>
          </a:p>
        </p:txBody>
      </p:sp>
    </p:spTree>
    <p:extLst>
      <p:ext uri="{BB962C8B-B14F-4D97-AF65-F5344CB8AC3E}">
        <p14:creationId xmlns:p14="http://schemas.microsoft.com/office/powerpoint/2010/main" val="175654687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endParaRPr lang="zh-CN" altLang="en-US" dirty="0"/>
          </a:p>
        </p:txBody>
      </p:sp>
      <p:sp>
        <p:nvSpPr>
          <p:cNvPr id="3" name="内容占位符 2"/>
          <p:cNvSpPr>
            <a:spLocks noGrp="1"/>
          </p:cNvSpPr>
          <p:nvPr>
            <p:ph idx="1"/>
          </p:nvPr>
        </p:nvSpPr>
        <p:spPr/>
        <p:txBody>
          <a:bodyPr/>
          <a:lstStyle/>
          <a:p>
            <a:r>
              <a:rPr lang="zh-CN" altLang="en-US" dirty="0"/>
              <a:t>传统编译方法</a:t>
            </a:r>
            <a:endParaRPr lang="en-US" altLang="zh-CN" dirty="0"/>
          </a:p>
          <a:p>
            <a:pPr lvl="1"/>
            <a:r>
              <a:rPr lang="zh-CN" altLang="en-US" dirty="0"/>
              <a:t>优化的范围限制在单个文件</a:t>
            </a:r>
            <a:endParaRPr lang="en-US" altLang="zh-CN" dirty="0"/>
          </a:p>
          <a:p>
            <a:pPr lvl="1"/>
            <a:r>
              <a:rPr lang="zh-CN" altLang="en-US" dirty="0"/>
              <a:t>链接时实现不同文件间的合并，生成可执行文件</a:t>
            </a:r>
            <a:endParaRPr lang="en-US" altLang="zh-CN" dirty="0"/>
          </a:p>
          <a:p>
            <a:r>
              <a:rPr lang="en-US" altLang="zh-CN" dirty="0"/>
              <a:t>LTO</a:t>
            </a:r>
          </a:p>
          <a:p>
            <a:pPr lvl="1"/>
            <a:r>
              <a:rPr lang="zh-CN" altLang="en-US" dirty="0"/>
              <a:t>针对单个文件实施编译优化，生成目标文件</a:t>
            </a:r>
            <a:endParaRPr lang="en-US" altLang="zh-CN" dirty="0"/>
          </a:p>
          <a:p>
            <a:pPr lvl="1"/>
            <a:r>
              <a:rPr lang="zh-CN" altLang="en-US" dirty="0"/>
              <a:t>针对所有目标文件实施编译优化，生成一个目标文件</a:t>
            </a:r>
            <a:endParaRPr lang="en-US" altLang="zh-CN" dirty="0"/>
          </a:p>
          <a:p>
            <a:pPr lvl="1"/>
            <a:r>
              <a:rPr lang="zh-CN" altLang="en-US" dirty="0"/>
              <a:t>对单个目标文件实施链接，生成可执行文件</a:t>
            </a:r>
          </a:p>
        </p:txBody>
      </p:sp>
    </p:spTree>
    <p:extLst>
      <p:ext uri="{BB962C8B-B14F-4D97-AF65-F5344CB8AC3E}">
        <p14:creationId xmlns:p14="http://schemas.microsoft.com/office/powerpoint/2010/main" val="406892210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的机会在哪里？</a:t>
            </a:r>
          </a:p>
        </p:txBody>
      </p:sp>
      <p:sp>
        <p:nvSpPr>
          <p:cNvPr id="4" name="矩形 3"/>
          <p:cNvSpPr/>
          <p:nvPr/>
        </p:nvSpPr>
        <p:spPr bwMode="auto">
          <a:xfrm>
            <a:off x="1331640" y="1268760"/>
            <a:ext cx="3096344" cy="5256584"/>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kumimoji="0" lang="en-US" altLang="zh-CN" sz="2400" b="0" i="0" u="none" strike="noStrike" cap="none" normalizeH="0" baseline="0" dirty="0">
                <a:ln>
                  <a:noFill/>
                </a:ln>
                <a:solidFill>
                  <a:schemeClr val="tx1"/>
                </a:solidFill>
                <a:effectLst/>
                <a:latin typeface="Times New Roman" pitchFamily="18" charset="0"/>
              </a:rPr>
              <a:t>a</a:t>
            </a: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static </a:t>
            </a: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a:t>
            </a:r>
            <a:r>
              <a:rPr kumimoji="0" lang="en-US" altLang="zh-CN" sz="2400" b="0" i="0" u="none" strike="noStrike" cap="none" normalizeH="0" baseline="0" dirty="0" err="1">
                <a:ln>
                  <a:noFill/>
                </a:ln>
                <a:solidFill>
                  <a:schemeClr val="tx1"/>
                </a:solidFill>
                <a:effectLst/>
                <a:latin typeface="Times New Roman" pitchFamily="18" charset="0"/>
              </a:rPr>
              <a:t>b,c</a:t>
            </a: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foo(…)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    while (</a:t>
            </a:r>
            <a:r>
              <a:rPr kumimoji="0" lang="en-US" altLang="zh-CN" sz="2400" b="0" i="0" u="none" strike="noStrike" cap="none" normalizeH="0" baseline="0" dirty="0" err="1">
                <a:ln>
                  <a:noFill/>
                </a:ln>
                <a:solidFill>
                  <a:schemeClr val="tx1"/>
                </a:solidFill>
                <a:effectLst/>
                <a:latin typeface="Times New Roman" pitchFamily="18" charset="0"/>
              </a:rPr>
              <a:t>aLongTime</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bar();</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void </a:t>
            </a:r>
            <a:r>
              <a:rPr kumimoji="0" lang="en-US" altLang="zh-CN" sz="2400" b="0" i="0" u="none" strike="noStrike" cap="none" normalizeH="0" baseline="0" dirty="0" err="1">
                <a:ln>
                  <a:noFill/>
                </a:ln>
                <a:solidFill>
                  <a:schemeClr val="tx1"/>
                </a:solidFill>
                <a:effectLst/>
                <a:latin typeface="Times New Roman" pitchFamily="18" charset="0"/>
              </a:rPr>
              <a:t>baz</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b = 6;</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5" name="矩形 4"/>
          <p:cNvSpPr/>
          <p:nvPr/>
        </p:nvSpPr>
        <p:spPr bwMode="auto">
          <a:xfrm>
            <a:off x="5220072" y="1268760"/>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lang="en-US" altLang="zh-CN" dirty="0"/>
              <a:t>b</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bar()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p:txBody>
      </p:sp>
      <p:sp>
        <p:nvSpPr>
          <p:cNvPr id="6" name="矩形 5"/>
          <p:cNvSpPr/>
          <p:nvPr/>
        </p:nvSpPr>
        <p:spPr bwMode="auto">
          <a:xfrm>
            <a:off x="5220072" y="4293096"/>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en-US" sz="2000" b="0" i="0" u="none" strike="noStrike" cap="none" normalizeH="0" baseline="0" dirty="0">
                <a:ln>
                  <a:noFill/>
                </a:ln>
                <a:solidFill>
                  <a:schemeClr val="tx1"/>
                </a:solidFill>
                <a:effectLst/>
                <a:latin typeface="Times New Roman" pitchFamily="18" charset="0"/>
              </a:rPr>
              <a:t>如果</a:t>
            </a:r>
            <a:r>
              <a:rPr kumimoji="0" lang="en-US" altLang="zh-CN" sz="2000" b="0" i="0" u="none" strike="noStrike" cap="none" normalizeH="0" baseline="0" dirty="0">
                <a:ln>
                  <a:noFill/>
                </a:ln>
                <a:solidFill>
                  <a:schemeClr val="tx1"/>
                </a:solidFill>
                <a:effectLst/>
                <a:latin typeface="Times New Roman" pitchFamily="18" charset="0"/>
              </a:rPr>
              <a:t>bar</a:t>
            </a:r>
            <a:r>
              <a:rPr kumimoji="0" lang="zh-CN" altLang="en-US" sz="2000" b="0" i="0" u="none" strike="noStrike" cap="none" normalizeH="0" baseline="0" dirty="0">
                <a:ln>
                  <a:noFill/>
                </a:ln>
                <a:solidFill>
                  <a:schemeClr val="tx1"/>
                </a:solidFill>
                <a:effectLst/>
                <a:latin typeface="Times New Roman" pitchFamily="18" charset="0"/>
              </a:rPr>
              <a:t>中会调用到</a:t>
            </a:r>
            <a:r>
              <a:rPr kumimoji="0" lang="en-US" altLang="zh-CN" sz="2000" b="0" i="0" u="none" strike="noStrike" cap="none" normalizeH="0" baseline="0" dirty="0" err="1">
                <a:ln>
                  <a:noFill/>
                </a:ln>
                <a:solidFill>
                  <a:schemeClr val="tx1"/>
                </a:solidFill>
                <a:effectLst/>
                <a:latin typeface="Times New Roman" pitchFamily="18" charset="0"/>
              </a:rPr>
              <a:t>baz</a:t>
            </a:r>
            <a:r>
              <a:rPr kumimoji="0" lang="zh-CN" altLang="en-US" sz="2000" b="0" i="0" u="none" strike="noStrike" cap="none" normalizeH="0" baseline="0" dirty="0">
                <a:ln>
                  <a:noFill/>
                </a:ln>
                <a:solidFill>
                  <a:schemeClr val="tx1"/>
                </a:solidFill>
                <a:effectLst/>
                <a:latin typeface="Times New Roman" pitchFamily="18" charset="0"/>
              </a:rPr>
              <a:t>，则</a:t>
            </a:r>
            <a:r>
              <a:rPr kumimoji="0" lang="en-US" altLang="zh-CN" sz="2000" b="0" i="0" u="none" strike="noStrike" cap="none" normalizeH="0" baseline="0" dirty="0" err="1">
                <a:ln>
                  <a:noFill/>
                </a:ln>
                <a:solidFill>
                  <a:schemeClr val="tx1"/>
                </a:solidFill>
                <a:effectLst/>
                <a:latin typeface="Times New Roman" pitchFamily="18" charset="0"/>
              </a:rPr>
              <a:t>b+c</a:t>
            </a:r>
            <a:r>
              <a:rPr kumimoji="0" lang="zh-CN" altLang="en-US" sz="2000" b="0" i="0" u="none" strike="noStrike" cap="none" normalizeH="0" baseline="0" dirty="0">
                <a:ln>
                  <a:noFill/>
                </a:ln>
                <a:solidFill>
                  <a:schemeClr val="tx1"/>
                </a:solidFill>
                <a:effectLst/>
                <a:latin typeface="Times New Roman" pitchFamily="18" charset="0"/>
              </a:rPr>
              <a:t>不能作为公共子表达式优化；</a:t>
            </a:r>
            <a:endParaRPr kumimoji="0" lang="en-US" altLang="zh-CN" sz="2000" b="0" i="0" u="none" strike="noStrike" cap="none" normalizeH="0" baseline="0" dirty="0">
              <a:ln>
                <a:noFill/>
              </a:ln>
              <a:solidFill>
                <a:schemeClr val="tx1"/>
              </a:solidFill>
              <a:effectLst/>
              <a:latin typeface="Times New Roman" pitchFamily="18" charset="0"/>
            </a:endParaRP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zh-CN" altLang="en-US" sz="2000" dirty="0"/>
              <a:t>如果</a:t>
            </a:r>
            <a:r>
              <a:rPr lang="en-US" altLang="zh-CN" sz="2000" dirty="0"/>
              <a:t>bar</a:t>
            </a:r>
            <a:r>
              <a:rPr lang="zh-CN" altLang="en-US" sz="2000" dirty="0"/>
              <a:t>中确认不会对</a:t>
            </a:r>
            <a:r>
              <a:rPr lang="en-US" altLang="zh-CN" sz="2000" dirty="0"/>
              <a:t>b</a:t>
            </a:r>
            <a:r>
              <a:rPr lang="zh-CN" altLang="en-US" sz="2000" dirty="0"/>
              <a:t>或</a:t>
            </a:r>
            <a:r>
              <a:rPr lang="en-US" altLang="zh-CN" sz="2000" dirty="0"/>
              <a:t>c</a:t>
            </a:r>
            <a:r>
              <a:rPr lang="zh-CN" altLang="en-US" sz="2000" dirty="0"/>
              <a:t>进行修改，则</a:t>
            </a:r>
            <a:r>
              <a:rPr lang="en-US" altLang="zh-CN" sz="2000" dirty="0" err="1"/>
              <a:t>b+c</a:t>
            </a:r>
            <a:r>
              <a:rPr lang="zh-CN" altLang="en-US" sz="2000" dirty="0"/>
              <a:t>可优化</a:t>
            </a:r>
            <a:endParaRPr lang="en-US" altLang="zh-CN" sz="2000" dirty="0"/>
          </a:p>
        </p:txBody>
      </p:sp>
    </p:spTree>
    <p:extLst>
      <p:ext uri="{BB962C8B-B14F-4D97-AF65-F5344CB8AC3E}">
        <p14:creationId xmlns:p14="http://schemas.microsoft.com/office/powerpoint/2010/main" val="362094528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的机会在哪里？</a:t>
            </a:r>
          </a:p>
        </p:txBody>
      </p:sp>
      <p:sp>
        <p:nvSpPr>
          <p:cNvPr id="4" name="矩形 3"/>
          <p:cNvSpPr/>
          <p:nvPr/>
        </p:nvSpPr>
        <p:spPr bwMode="auto">
          <a:xfrm>
            <a:off x="1331640" y="1268760"/>
            <a:ext cx="3096344" cy="5256584"/>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kumimoji="0" lang="en-US" altLang="zh-CN" sz="2400" b="0" i="0" u="none" strike="noStrike" cap="none" normalizeH="0" baseline="0" dirty="0">
                <a:ln>
                  <a:noFill/>
                </a:ln>
                <a:solidFill>
                  <a:schemeClr val="tx1"/>
                </a:solidFill>
                <a:effectLst/>
                <a:latin typeface="Times New Roman" pitchFamily="18" charset="0"/>
              </a:rPr>
              <a:t>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*p;</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static </a:t>
            </a:r>
            <a:r>
              <a:rPr kumimoji="0" lang="en-US" altLang="zh-CN" sz="2400" b="0" i="0" u="none" strike="noStrike" cap="none" normalizeH="0" baseline="0" dirty="0" err="1">
                <a:ln>
                  <a:noFill/>
                </a:ln>
                <a:solidFill>
                  <a:schemeClr val="tx1"/>
                </a:solidFill>
                <a:effectLst/>
                <a:latin typeface="Times New Roman" pitchFamily="18" charset="0"/>
              </a:rPr>
              <a:t>b,c</a:t>
            </a: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foo(…)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    while (</a:t>
            </a:r>
            <a:r>
              <a:rPr kumimoji="0" lang="en-US" altLang="zh-CN" sz="2400" b="0" i="0" u="none" strike="noStrike" cap="none" normalizeH="0" baseline="0" dirty="0" err="1">
                <a:ln>
                  <a:noFill/>
                </a:ln>
                <a:solidFill>
                  <a:schemeClr val="tx1"/>
                </a:solidFill>
                <a:effectLst/>
                <a:latin typeface="Times New Roman" pitchFamily="18" charset="0"/>
              </a:rPr>
              <a:t>aLongTime</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*p =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p:txBody>
      </p:sp>
      <p:sp>
        <p:nvSpPr>
          <p:cNvPr id="5" name="矩形 4"/>
          <p:cNvSpPr/>
          <p:nvPr/>
        </p:nvSpPr>
        <p:spPr bwMode="auto">
          <a:xfrm>
            <a:off x="5220072" y="1268760"/>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lang="en-US" altLang="zh-CN" dirty="0"/>
              <a:t>b</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bar()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p =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p:txBody>
      </p:sp>
      <p:sp>
        <p:nvSpPr>
          <p:cNvPr id="6" name="矩形 5"/>
          <p:cNvSpPr/>
          <p:nvPr/>
        </p:nvSpPr>
        <p:spPr bwMode="auto">
          <a:xfrm>
            <a:off x="5220072" y="4293096"/>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en-US" sz="2000" b="0" i="0" u="none" strike="noStrike" cap="none" normalizeH="0" baseline="0" dirty="0">
                <a:ln>
                  <a:noFill/>
                </a:ln>
                <a:solidFill>
                  <a:schemeClr val="tx1"/>
                </a:solidFill>
                <a:effectLst/>
                <a:latin typeface="Times New Roman" pitchFamily="18" charset="0"/>
              </a:rPr>
              <a:t>如果</a:t>
            </a:r>
            <a:r>
              <a:rPr kumimoji="0" lang="en-US" altLang="zh-CN" sz="2000" b="0" i="0" u="none" strike="noStrike" cap="none" normalizeH="0" baseline="0" dirty="0">
                <a:ln>
                  <a:noFill/>
                </a:ln>
                <a:solidFill>
                  <a:schemeClr val="tx1"/>
                </a:solidFill>
                <a:effectLst/>
                <a:latin typeface="Times New Roman" pitchFamily="18" charset="0"/>
              </a:rPr>
              <a:t>bar</a:t>
            </a:r>
            <a:r>
              <a:rPr kumimoji="0" lang="zh-CN" altLang="en-US" sz="2000" b="0" i="0" u="none" strike="noStrike" cap="none" normalizeH="0" baseline="0" dirty="0">
                <a:ln>
                  <a:noFill/>
                </a:ln>
                <a:solidFill>
                  <a:schemeClr val="tx1"/>
                </a:solidFill>
                <a:effectLst/>
                <a:latin typeface="Times New Roman" pitchFamily="18" charset="0"/>
              </a:rPr>
              <a:t>中对</a:t>
            </a:r>
            <a:r>
              <a:rPr lang="en-US" altLang="zh-CN" sz="2000" dirty="0"/>
              <a:t>p</a:t>
            </a:r>
            <a:r>
              <a:rPr kumimoji="0" lang="zh-CN" altLang="en-US" sz="2000" b="0" i="0" u="none" strike="noStrike" cap="none" normalizeH="0" baseline="0" dirty="0">
                <a:ln>
                  <a:noFill/>
                </a:ln>
                <a:solidFill>
                  <a:schemeClr val="tx1"/>
                </a:solidFill>
                <a:effectLst/>
                <a:latin typeface="Times New Roman" pitchFamily="18" charset="0"/>
              </a:rPr>
              <a:t>的赋值不会与</a:t>
            </a:r>
            <a:r>
              <a:rPr kumimoji="0" lang="en-US" altLang="zh-CN" sz="2000" b="0" i="0" u="none" strike="noStrike" cap="none" normalizeH="0" baseline="0" dirty="0">
                <a:ln>
                  <a:noFill/>
                </a:ln>
                <a:solidFill>
                  <a:schemeClr val="tx1"/>
                </a:solidFill>
                <a:effectLst/>
                <a:latin typeface="Times New Roman" pitchFamily="18" charset="0"/>
              </a:rPr>
              <a:t>b</a:t>
            </a:r>
            <a:r>
              <a:rPr kumimoji="0" lang="zh-CN" altLang="en-US" sz="2000" b="0" i="0" u="none" strike="noStrike" cap="none" normalizeH="0" baseline="0" dirty="0">
                <a:ln>
                  <a:noFill/>
                </a:ln>
                <a:solidFill>
                  <a:schemeClr val="tx1"/>
                </a:solidFill>
                <a:effectLst/>
                <a:latin typeface="Times New Roman" pitchFamily="18" charset="0"/>
              </a:rPr>
              <a:t>和</a:t>
            </a:r>
            <a:r>
              <a:rPr kumimoji="0" lang="en-US" altLang="zh-CN" sz="2000" b="0" i="0" u="none" strike="noStrike" cap="none" normalizeH="0" baseline="0" dirty="0">
                <a:ln>
                  <a:noFill/>
                </a:ln>
                <a:solidFill>
                  <a:schemeClr val="tx1"/>
                </a:solidFill>
                <a:effectLst/>
                <a:latin typeface="Times New Roman" pitchFamily="18" charset="0"/>
              </a:rPr>
              <a:t>c</a:t>
            </a:r>
            <a:r>
              <a:rPr kumimoji="0" lang="zh-CN" altLang="en-US" sz="2000" b="0" i="0" u="none" strike="noStrike" cap="none" normalizeH="0" baseline="0" dirty="0">
                <a:ln>
                  <a:noFill/>
                </a:ln>
                <a:solidFill>
                  <a:schemeClr val="tx1"/>
                </a:solidFill>
                <a:effectLst/>
                <a:latin typeface="Times New Roman" pitchFamily="18" charset="0"/>
              </a:rPr>
              <a:t>重叠，则可以实施</a:t>
            </a:r>
            <a:r>
              <a:rPr kumimoji="0" lang="en-US" altLang="zh-CN" sz="2000" b="0" i="0" u="none" strike="noStrike" cap="none" normalizeH="0" baseline="0" dirty="0" err="1">
                <a:ln>
                  <a:noFill/>
                </a:ln>
                <a:solidFill>
                  <a:schemeClr val="tx1"/>
                </a:solidFill>
                <a:effectLst/>
                <a:latin typeface="Times New Roman" pitchFamily="18" charset="0"/>
              </a:rPr>
              <a:t>b+c</a:t>
            </a:r>
            <a:r>
              <a:rPr kumimoji="0" lang="zh-CN" altLang="en-US" sz="2000" b="0" i="0" u="none" strike="noStrike" cap="none" normalizeH="0" baseline="0" dirty="0">
                <a:ln>
                  <a:noFill/>
                </a:ln>
                <a:solidFill>
                  <a:schemeClr val="tx1"/>
                </a:solidFill>
                <a:effectLst/>
                <a:latin typeface="Times New Roman" pitchFamily="18" charset="0"/>
              </a:rPr>
              <a:t>优化；</a:t>
            </a:r>
            <a:endParaRPr kumimoji="0" lang="en-US" altLang="zh-CN" sz="2000" b="0" i="0" u="none" strike="noStrike" cap="none" normalizeH="0" baseline="0" dirty="0">
              <a:ln>
                <a:noFill/>
              </a:ln>
              <a:solidFill>
                <a:schemeClr val="tx1"/>
              </a:solidFill>
              <a:effectLst/>
              <a:latin typeface="Times New Roman" pitchFamily="18" charset="0"/>
            </a:endParaRP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zh-CN" altLang="en-US" sz="2000" dirty="0"/>
              <a:t>如果</a:t>
            </a:r>
            <a:r>
              <a:rPr lang="en-US" altLang="zh-CN" sz="2000" dirty="0"/>
              <a:t>bar</a:t>
            </a:r>
            <a:r>
              <a:rPr lang="zh-CN" altLang="en-US" sz="2000" dirty="0"/>
              <a:t>中可能会将</a:t>
            </a:r>
            <a:r>
              <a:rPr lang="en-US" altLang="zh-CN" sz="2000" dirty="0"/>
              <a:t>p</a:t>
            </a:r>
            <a:r>
              <a:rPr lang="zh-CN" altLang="en-US" sz="2000" dirty="0"/>
              <a:t>与</a:t>
            </a:r>
            <a:r>
              <a:rPr lang="en-US" altLang="zh-CN" sz="2000" dirty="0"/>
              <a:t>b</a:t>
            </a:r>
            <a:r>
              <a:rPr lang="zh-CN" altLang="en-US" sz="2000" dirty="0"/>
              <a:t>或</a:t>
            </a:r>
            <a:r>
              <a:rPr lang="en-US" altLang="zh-CN" sz="2000" dirty="0"/>
              <a:t>c</a:t>
            </a:r>
            <a:r>
              <a:rPr lang="zh-CN" altLang="en-US" sz="2000" dirty="0"/>
              <a:t>重叠，则</a:t>
            </a:r>
            <a:r>
              <a:rPr lang="en-US" altLang="zh-CN" sz="2000" dirty="0" err="1"/>
              <a:t>b+c</a:t>
            </a:r>
            <a:r>
              <a:rPr lang="zh-CN" altLang="en-US" sz="2000" dirty="0"/>
              <a:t>不可优化</a:t>
            </a:r>
            <a:endParaRPr lang="en-US" altLang="zh-CN" sz="2000" dirty="0"/>
          </a:p>
        </p:txBody>
      </p:sp>
    </p:spTree>
    <p:extLst>
      <p:ext uri="{BB962C8B-B14F-4D97-AF65-F5344CB8AC3E}">
        <p14:creationId xmlns:p14="http://schemas.microsoft.com/office/powerpoint/2010/main" val="392093485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a:t>
            </a:r>
          </a:p>
        </p:txBody>
      </p:sp>
      <p:sp>
        <p:nvSpPr>
          <p:cNvPr id="3" name="内容占位符 2"/>
          <p:cNvSpPr>
            <a:spLocks noGrp="1"/>
          </p:cNvSpPr>
          <p:nvPr>
            <p:ph idx="1"/>
          </p:nvPr>
        </p:nvSpPr>
        <p:spPr/>
        <p:txBody>
          <a:bodyPr/>
          <a:lstStyle/>
          <a:p>
            <a:r>
              <a:rPr lang="zh-CN" altLang="en-US" dirty="0"/>
              <a:t>消除函数调用</a:t>
            </a:r>
            <a:r>
              <a:rPr lang="en-US" altLang="zh-CN" dirty="0"/>
              <a:t> – </a:t>
            </a:r>
            <a:r>
              <a:rPr lang="zh-CN" altLang="en-US" dirty="0"/>
              <a:t>跨文件的函数内联</a:t>
            </a:r>
            <a:endParaRPr lang="en-US" altLang="zh-CN" dirty="0"/>
          </a:p>
          <a:p>
            <a:pPr lvl="1"/>
            <a:r>
              <a:rPr lang="zh-CN" altLang="en-US" dirty="0"/>
              <a:t>尽可能使得热的最内层循环中不包含函数调用</a:t>
            </a:r>
            <a:endParaRPr lang="en-US" altLang="zh-CN" dirty="0"/>
          </a:p>
          <a:p>
            <a:pPr lvl="1"/>
            <a:r>
              <a:rPr lang="zh-CN" altLang="en-US" dirty="0"/>
              <a:t>消除小函数调用</a:t>
            </a:r>
            <a:endParaRPr lang="en-US" altLang="zh-CN" dirty="0"/>
          </a:p>
          <a:p>
            <a:r>
              <a:rPr lang="zh-CN" altLang="en-US" dirty="0"/>
              <a:t>分析的范围更大</a:t>
            </a:r>
            <a:endParaRPr lang="en-US" altLang="zh-CN" dirty="0"/>
          </a:p>
          <a:p>
            <a:pPr lvl="1"/>
            <a:r>
              <a:rPr lang="zh-CN" altLang="en-US" dirty="0"/>
              <a:t>更精确的指针分析</a:t>
            </a:r>
            <a:endParaRPr lang="en-US" altLang="zh-CN" dirty="0"/>
          </a:p>
        </p:txBody>
      </p:sp>
    </p:spTree>
    <p:extLst>
      <p:ext uri="{BB962C8B-B14F-4D97-AF65-F5344CB8AC3E}">
        <p14:creationId xmlns:p14="http://schemas.microsoft.com/office/powerpoint/2010/main" val="384154729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a:t>
            </a:r>
            <a:r>
              <a:rPr lang="en-US" altLang="zh-CN" dirty="0"/>
              <a:t>LTO</a:t>
            </a:r>
            <a:r>
              <a:rPr lang="zh-CN" altLang="en-US" dirty="0"/>
              <a:t>的扩展</a:t>
            </a:r>
          </a:p>
        </p:txBody>
      </p:sp>
      <p:sp>
        <p:nvSpPr>
          <p:cNvPr id="3" name="内容占位符 2"/>
          <p:cNvSpPr>
            <a:spLocks noGrp="1"/>
          </p:cNvSpPr>
          <p:nvPr>
            <p:ph idx="1"/>
          </p:nvPr>
        </p:nvSpPr>
        <p:spPr/>
        <p:txBody>
          <a:bodyPr/>
          <a:lstStyle/>
          <a:p>
            <a:r>
              <a:rPr lang="en-US" altLang="zh-CN" dirty="0"/>
              <a:t>-</a:t>
            </a:r>
            <a:r>
              <a:rPr lang="en-US" altLang="zh-CN" dirty="0" err="1"/>
              <a:t>flto</a:t>
            </a:r>
            <a:r>
              <a:rPr lang="zh-CN" altLang="en-US" dirty="0"/>
              <a:t>选项</a:t>
            </a:r>
            <a:endParaRPr lang="en-US" altLang="zh-CN" dirty="0"/>
          </a:p>
          <a:p>
            <a:pPr lvl="1"/>
            <a:r>
              <a:rPr lang="en-US" altLang="zh-CN" dirty="0" err="1"/>
              <a:t>gcc</a:t>
            </a:r>
            <a:r>
              <a:rPr lang="en-US" altLang="zh-CN" dirty="0"/>
              <a:t> –</a:t>
            </a:r>
            <a:r>
              <a:rPr lang="en-US" altLang="zh-CN" dirty="0" err="1"/>
              <a:t>flto</a:t>
            </a:r>
            <a:r>
              <a:rPr lang="en-US" altLang="zh-CN" dirty="0"/>
              <a:t> –c f1.c</a:t>
            </a:r>
          </a:p>
          <a:p>
            <a:pPr lvl="1"/>
            <a:r>
              <a:rPr lang="en-US" altLang="zh-CN" dirty="0" err="1"/>
              <a:t>gcc</a:t>
            </a:r>
            <a:r>
              <a:rPr lang="en-US" altLang="zh-CN" dirty="0"/>
              <a:t> –</a:t>
            </a:r>
            <a:r>
              <a:rPr lang="en-US" altLang="zh-CN" dirty="0" err="1"/>
              <a:t>flto</a:t>
            </a:r>
            <a:r>
              <a:rPr lang="en-US" altLang="zh-CN" dirty="0"/>
              <a:t> –c f2.c</a:t>
            </a:r>
          </a:p>
          <a:p>
            <a:pPr lvl="1"/>
            <a:r>
              <a:rPr lang="en-US" altLang="zh-CN" dirty="0" err="1"/>
              <a:t>gcc</a:t>
            </a:r>
            <a:r>
              <a:rPr lang="en-US" altLang="zh-CN" dirty="0"/>
              <a:t> –</a:t>
            </a:r>
            <a:r>
              <a:rPr lang="en-US" altLang="zh-CN" dirty="0" err="1"/>
              <a:t>flto</a:t>
            </a:r>
            <a:r>
              <a:rPr lang="en-US" altLang="zh-CN" dirty="0"/>
              <a:t> –o f f1.o f2.o</a:t>
            </a:r>
          </a:p>
          <a:p>
            <a:pPr lvl="1"/>
            <a:endParaRPr lang="en-US" altLang="zh-CN" dirty="0"/>
          </a:p>
          <a:p>
            <a:pPr lvl="1"/>
            <a:r>
              <a:rPr lang="en-US" altLang="zh-CN" dirty="0" err="1"/>
              <a:t>gcc</a:t>
            </a:r>
            <a:r>
              <a:rPr lang="en-US" altLang="zh-CN" dirty="0"/>
              <a:t> –</a:t>
            </a:r>
            <a:r>
              <a:rPr lang="en-US" altLang="zh-CN" dirty="0" err="1"/>
              <a:t>flto</a:t>
            </a:r>
            <a:r>
              <a:rPr lang="en-US" altLang="zh-CN" dirty="0"/>
              <a:t> –o f f1.c f2.c</a:t>
            </a:r>
          </a:p>
          <a:p>
            <a:r>
              <a:rPr lang="en-US" altLang="zh-CN" dirty="0"/>
              <a:t>-</a:t>
            </a:r>
            <a:r>
              <a:rPr lang="en-US" altLang="zh-CN" dirty="0" err="1"/>
              <a:t>fwhopr</a:t>
            </a:r>
            <a:r>
              <a:rPr lang="zh-CN" altLang="en-US" dirty="0"/>
              <a:t>选项</a:t>
            </a:r>
            <a:endParaRPr lang="en-US" altLang="zh-CN" dirty="0"/>
          </a:p>
        </p:txBody>
      </p:sp>
      <p:pic>
        <p:nvPicPr>
          <p:cNvPr id="4" name="图片 3"/>
          <p:cNvPicPr>
            <a:picLocks noChangeAspect="1"/>
          </p:cNvPicPr>
          <p:nvPr/>
        </p:nvPicPr>
        <p:blipFill rotWithShape="1">
          <a:blip r:embed="rId2"/>
          <a:srcRect l="31100" t="51400" r="40550" b="36000"/>
          <a:stretch/>
        </p:blipFill>
        <p:spPr>
          <a:xfrm>
            <a:off x="2195736" y="4941168"/>
            <a:ext cx="4392488" cy="1098122"/>
          </a:xfrm>
          <a:prstGeom prst="rect">
            <a:avLst/>
          </a:prstGeom>
        </p:spPr>
      </p:pic>
    </p:spTree>
    <p:extLst>
      <p:ext uri="{BB962C8B-B14F-4D97-AF65-F5344CB8AC3E}">
        <p14:creationId xmlns:p14="http://schemas.microsoft.com/office/powerpoint/2010/main" val="267422274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3"/>
          <a:srcRect l="31392" t="44847" r="34428" b="30238"/>
          <a:stretch/>
        </p:blipFill>
        <p:spPr>
          <a:xfrm>
            <a:off x="107504" y="1268760"/>
            <a:ext cx="8781098" cy="4608512"/>
          </a:xfrm>
          <a:prstGeom prst="rect">
            <a:avLst/>
          </a:prstGeom>
        </p:spPr>
      </p:pic>
    </p:spTree>
    <p:extLst>
      <p:ext uri="{BB962C8B-B14F-4D97-AF65-F5344CB8AC3E}">
        <p14:creationId xmlns:p14="http://schemas.microsoft.com/office/powerpoint/2010/main" val="89237623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AFEC4-1213-413A-9031-EB47B2BE37B9}"/>
              </a:ext>
            </a:extLst>
          </p:cNvPr>
          <p:cNvSpPr>
            <a:spLocks noGrp="1"/>
          </p:cNvSpPr>
          <p:nvPr>
            <p:ph type="title"/>
          </p:nvPr>
        </p:nvSpPr>
        <p:spPr/>
        <p:txBody>
          <a:bodyPr/>
          <a:lstStyle/>
          <a:p>
            <a:r>
              <a:rPr lang="en-US" altLang="zh-CN" dirty="0"/>
              <a:t>LTO</a:t>
            </a:r>
            <a:r>
              <a:rPr lang="zh-CN" altLang="en-US" dirty="0"/>
              <a:t>的例子</a:t>
            </a:r>
          </a:p>
        </p:txBody>
      </p:sp>
      <p:sp>
        <p:nvSpPr>
          <p:cNvPr id="3" name="内容占位符 2">
            <a:extLst>
              <a:ext uri="{FF2B5EF4-FFF2-40B4-BE49-F238E27FC236}">
                <a16:creationId xmlns:a16="http://schemas.microsoft.com/office/drawing/2014/main" id="{B0682FF0-91F8-4474-B64F-5D3408F98A3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CCC9CE7-EF37-4B99-B0AC-D2478F67F40B}"/>
              </a:ext>
            </a:extLst>
          </p:cNvPr>
          <p:cNvPicPr>
            <a:picLocks noChangeAspect="1"/>
          </p:cNvPicPr>
          <p:nvPr/>
        </p:nvPicPr>
        <p:blipFill rotWithShape="1">
          <a:blip r:embed="rId2"/>
          <a:srcRect l="14563" t="26200" r="32675" b="17800"/>
          <a:stretch/>
        </p:blipFill>
        <p:spPr>
          <a:xfrm>
            <a:off x="467544" y="1196752"/>
            <a:ext cx="8454490" cy="5047456"/>
          </a:xfrm>
          <a:prstGeom prst="rect">
            <a:avLst/>
          </a:prstGeom>
        </p:spPr>
      </p:pic>
    </p:spTree>
    <p:extLst>
      <p:ext uri="{BB962C8B-B14F-4D97-AF65-F5344CB8AC3E}">
        <p14:creationId xmlns:p14="http://schemas.microsoft.com/office/powerpoint/2010/main" val="8378031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EC4816-7859-4923-89D9-C3C59697C25D}"/>
              </a:ext>
            </a:extLst>
          </p:cNvPr>
          <p:cNvPicPr>
            <a:picLocks noChangeAspect="1"/>
          </p:cNvPicPr>
          <p:nvPr/>
        </p:nvPicPr>
        <p:blipFill rotWithShape="1">
          <a:blip r:embed="rId3"/>
          <a:srcRect l="24013" t="30058" r="46850" b="12878"/>
          <a:stretch/>
        </p:blipFill>
        <p:spPr>
          <a:xfrm>
            <a:off x="3851920" y="116632"/>
            <a:ext cx="5229100" cy="6624736"/>
          </a:xfrm>
          <a:prstGeom prst="rect">
            <a:avLst/>
          </a:prstGeom>
        </p:spPr>
      </p:pic>
      <p:sp>
        <p:nvSpPr>
          <p:cNvPr id="3" name="内容占位符 2">
            <a:extLst>
              <a:ext uri="{FF2B5EF4-FFF2-40B4-BE49-F238E27FC236}">
                <a16:creationId xmlns:a16="http://schemas.microsoft.com/office/drawing/2014/main" id="{8DFDF96E-3645-4418-BCAE-37E71ADC32A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79EFBC6-4740-415E-B354-D5A5F29F1E41}"/>
              </a:ext>
            </a:extLst>
          </p:cNvPr>
          <p:cNvPicPr>
            <a:picLocks noChangeAspect="1"/>
          </p:cNvPicPr>
          <p:nvPr/>
        </p:nvPicPr>
        <p:blipFill rotWithShape="1">
          <a:blip r:embed="rId4"/>
          <a:srcRect l="21651" t="29000" r="50787" b="13600"/>
          <a:stretch/>
        </p:blipFill>
        <p:spPr>
          <a:xfrm>
            <a:off x="5781" y="1052737"/>
            <a:ext cx="4062164" cy="5184576"/>
          </a:xfrm>
          <a:prstGeom prst="rect">
            <a:avLst/>
          </a:prstGeom>
        </p:spPr>
      </p:pic>
    </p:spTree>
    <p:extLst>
      <p:ext uri="{BB962C8B-B14F-4D97-AF65-F5344CB8AC3E}">
        <p14:creationId xmlns:p14="http://schemas.microsoft.com/office/powerpoint/2010/main" val="407245574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971550" y="404813"/>
            <a:ext cx="7543800" cy="914400"/>
          </a:xfrm>
        </p:spPr>
        <p:txBody>
          <a:bodyPr/>
          <a:lstStyle/>
          <a:p>
            <a:r>
              <a:rPr lang="zh-CN" altLang="en-US"/>
              <a:t>链接过程</a:t>
            </a:r>
          </a:p>
        </p:txBody>
      </p:sp>
      <p:sp>
        <p:nvSpPr>
          <p:cNvPr id="32771" name="内容占位符 2"/>
          <p:cNvSpPr>
            <a:spLocks noGrp="1"/>
          </p:cNvSpPr>
          <p:nvPr>
            <p:ph idx="1"/>
          </p:nvPr>
        </p:nvSpPr>
        <p:spPr>
          <a:xfrm>
            <a:off x="179388" y="1341438"/>
            <a:ext cx="8713787" cy="4495800"/>
          </a:xfrm>
        </p:spPr>
        <p:txBody>
          <a:bodyPr/>
          <a:lstStyle/>
          <a:p>
            <a:r>
              <a:rPr lang="zh-CN" altLang="en-US"/>
              <a:t>第一遍：空间与地址分配</a:t>
            </a:r>
            <a:endParaRPr lang="en-US" altLang="zh-CN"/>
          </a:p>
          <a:p>
            <a:pPr lvl="1"/>
            <a:r>
              <a:rPr lang="zh-CN" altLang="en-US"/>
              <a:t>创建一个表格，记录所有模块的长度信息</a:t>
            </a:r>
            <a:endParaRPr lang="en-US" altLang="zh-CN"/>
          </a:p>
          <a:p>
            <a:pPr lvl="1"/>
            <a:r>
              <a:rPr lang="zh-CN" altLang="en-US"/>
              <a:t>根据该表格，为每个模块分配其加载地址</a:t>
            </a:r>
            <a:endParaRPr lang="en-US" altLang="zh-CN"/>
          </a:p>
          <a:p>
            <a:pPr lvl="1"/>
            <a:r>
              <a:rPr lang="zh-CN" altLang="en-US"/>
              <a:t>对每个模块</a:t>
            </a:r>
            <a:endParaRPr lang="en-US" altLang="zh-CN"/>
          </a:p>
          <a:p>
            <a:pPr lvl="2"/>
            <a:r>
              <a:rPr lang="zh-CN" altLang="en-US"/>
              <a:t>将其符号表读入到全局符号表</a:t>
            </a:r>
            <a:endParaRPr lang="en-US" altLang="zh-CN"/>
          </a:p>
          <a:p>
            <a:pPr lvl="2"/>
            <a:r>
              <a:rPr lang="zh-CN" altLang="en-US"/>
              <a:t>确定每个符号在输出文件中的地址（用到模块的加载地址）</a:t>
            </a:r>
            <a:endParaRPr lang="en-US" altLang="zh-CN"/>
          </a:p>
          <a:p>
            <a:r>
              <a:rPr lang="zh-CN" altLang="en-US"/>
              <a:t>第二遍：符号解析与重定位</a:t>
            </a:r>
            <a:endParaRPr lang="en-US" altLang="zh-CN"/>
          </a:p>
          <a:p>
            <a:pPr lvl="1"/>
            <a:r>
              <a:rPr lang="zh-CN" altLang="en-US"/>
              <a:t>地址重定位</a:t>
            </a:r>
            <a:endParaRPr lang="en-US" altLang="zh-CN"/>
          </a:p>
          <a:p>
            <a:pPr lvl="2"/>
            <a:r>
              <a:rPr lang="zh-CN" altLang="en-US"/>
              <a:t>寻找每一条包含内存地址的指令，在该内存地址上添加本目标模块的加载地址</a:t>
            </a:r>
            <a:endParaRPr lang="en-US" altLang="zh-CN"/>
          </a:p>
          <a:p>
            <a:pPr lvl="1"/>
            <a:r>
              <a:rPr lang="zh-CN" altLang="en-US"/>
              <a:t>外部符号解析</a:t>
            </a:r>
            <a:endParaRPr lang="en-US" altLang="zh-CN"/>
          </a:p>
        </p:txBody>
      </p:sp>
    </p:spTree>
    <p:extLst>
      <p:ext uri="{BB962C8B-B14F-4D97-AF65-F5344CB8AC3E}">
        <p14:creationId xmlns:p14="http://schemas.microsoft.com/office/powerpoint/2010/main" val="3292725150"/>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动态编译</a:t>
            </a:r>
            <a:r>
              <a:rPr lang="en-US" altLang="zh-CN" sz="4400" dirty="0"/>
              <a:t>/JIT</a:t>
            </a:r>
            <a:endParaRPr lang="zh-CN" altLang="en-US" sz="4400" dirty="0"/>
          </a:p>
        </p:txBody>
      </p:sp>
    </p:spTree>
    <p:extLst>
      <p:ext uri="{BB962C8B-B14F-4D97-AF65-F5344CB8AC3E}">
        <p14:creationId xmlns:p14="http://schemas.microsoft.com/office/powerpoint/2010/main" val="190732396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 (Just-in-Time Compilation)</a:t>
            </a:r>
            <a:endParaRPr lang="zh-CN" altLang="en-US" dirty="0"/>
          </a:p>
        </p:txBody>
      </p:sp>
      <p:sp>
        <p:nvSpPr>
          <p:cNvPr id="3" name="内容占位符 2"/>
          <p:cNvSpPr>
            <a:spLocks noGrp="1"/>
          </p:cNvSpPr>
          <p:nvPr>
            <p:ph idx="1"/>
          </p:nvPr>
        </p:nvSpPr>
        <p:spPr/>
        <p:txBody>
          <a:bodyPr/>
          <a:lstStyle/>
          <a:p>
            <a:r>
              <a:rPr lang="zh-CN" altLang="en-US" dirty="0"/>
              <a:t>程序一边执行一边编译</a:t>
            </a:r>
            <a:endParaRPr lang="en-US" altLang="zh-CN" dirty="0"/>
          </a:p>
          <a:p>
            <a:r>
              <a:rPr lang="zh-CN" altLang="en-US" dirty="0"/>
              <a:t>在</a:t>
            </a:r>
            <a:r>
              <a:rPr lang="en-US" altLang="zh-CN" dirty="0"/>
              <a:t>Java</a:t>
            </a:r>
            <a:r>
              <a:rPr lang="zh-CN" altLang="en-US" dirty="0"/>
              <a:t>中被广泛采用</a:t>
            </a:r>
            <a:endParaRPr lang="en-US" altLang="zh-CN" dirty="0"/>
          </a:p>
          <a:p>
            <a:r>
              <a:rPr lang="zh-CN" altLang="en-US" dirty="0"/>
              <a:t>优点：跨平台</a:t>
            </a:r>
            <a:endParaRPr lang="en-US" altLang="zh-CN" dirty="0"/>
          </a:p>
          <a:p>
            <a:pPr lvl="1"/>
            <a:r>
              <a:rPr lang="zh-CN" altLang="en-US" dirty="0"/>
              <a:t>传统编译：直接生成当前机器的本地码</a:t>
            </a:r>
            <a:endParaRPr lang="en-US" altLang="zh-CN" dirty="0"/>
          </a:p>
          <a:p>
            <a:pPr lvl="1"/>
            <a:r>
              <a:rPr lang="zh-CN" altLang="en-US" dirty="0"/>
              <a:t>交叉编译：直接生成目标机器的本地码</a:t>
            </a:r>
            <a:endParaRPr lang="en-US" altLang="zh-CN" dirty="0"/>
          </a:p>
          <a:p>
            <a:r>
              <a:rPr lang="zh-CN" altLang="en-US" dirty="0"/>
              <a:t>缺点：性能</a:t>
            </a:r>
          </a:p>
        </p:txBody>
      </p:sp>
    </p:spTree>
    <p:extLst>
      <p:ext uri="{BB962C8B-B14F-4D97-AF65-F5344CB8AC3E}">
        <p14:creationId xmlns:p14="http://schemas.microsoft.com/office/powerpoint/2010/main" val="87033945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a:srcRect l="36613" t="26200" r="35825" b="43000"/>
          <a:stretch/>
        </p:blipFill>
        <p:spPr>
          <a:xfrm>
            <a:off x="1331640" y="1147376"/>
            <a:ext cx="6264696" cy="3937808"/>
          </a:xfrm>
          <a:prstGeom prst="rect">
            <a:avLst/>
          </a:prstGeom>
        </p:spPr>
      </p:pic>
      <p:pic>
        <p:nvPicPr>
          <p:cNvPr id="5" name="图片 4"/>
          <p:cNvPicPr>
            <a:picLocks noChangeAspect="1"/>
          </p:cNvPicPr>
          <p:nvPr/>
        </p:nvPicPr>
        <p:blipFill rotWithShape="1">
          <a:blip r:embed="rId3"/>
          <a:srcRect l="41338" t="37400" r="38188" b="54200"/>
          <a:stretch/>
        </p:blipFill>
        <p:spPr>
          <a:xfrm>
            <a:off x="2243741" y="5301208"/>
            <a:ext cx="4992555" cy="1152128"/>
          </a:xfrm>
          <a:prstGeom prst="rect">
            <a:avLst/>
          </a:prstGeom>
        </p:spPr>
      </p:pic>
    </p:spTree>
    <p:extLst>
      <p:ext uri="{BB962C8B-B14F-4D97-AF65-F5344CB8AC3E}">
        <p14:creationId xmlns:p14="http://schemas.microsoft.com/office/powerpoint/2010/main" val="312547681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sp>
        <p:nvSpPr>
          <p:cNvPr id="3" name="内容占位符 2"/>
          <p:cNvSpPr>
            <a:spLocks noGrp="1"/>
          </p:cNvSpPr>
          <p:nvPr>
            <p:ph idx="1"/>
          </p:nvPr>
        </p:nvSpPr>
        <p:spPr>
          <a:xfrm>
            <a:off x="683568" y="1676400"/>
            <a:ext cx="7774632" cy="4495800"/>
          </a:xfrm>
        </p:spPr>
        <p:txBody>
          <a:bodyPr/>
          <a:lstStyle/>
          <a:p>
            <a:r>
              <a:rPr lang="zh-CN" altLang="en-US" dirty="0"/>
              <a:t>传统编译</a:t>
            </a:r>
            <a:endParaRPr lang="en-US" altLang="zh-CN" dirty="0"/>
          </a:p>
          <a:p>
            <a:pPr lvl="1"/>
            <a:r>
              <a:rPr lang="zh-CN" altLang="en-US" dirty="0"/>
              <a:t>用户感知到的执行时间 </a:t>
            </a:r>
            <a:r>
              <a:rPr lang="en-US" altLang="zh-CN" dirty="0"/>
              <a:t>= </a:t>
            </a:r>
            <a:r>
              <a:rPr lang="zh-CN" altLang="en-US" dirty="0"/>
              <a:t>本地码的执行时间</a:t>
            </a:r>
            <a:endParaRPr lang="en-US" altLang="zh-CN" dirty="0"/>
          </a:p>
          <a:p>
            <a:r>
              <a:rPr lang="zh-CN" altLang="en-US" dirty="0"/>
              <a:t>解释执行</a:t>
            </a:r>
            <a:endParaRPr lang="en-US" altLang="zh-CN" dirty="0"/>
          </a:p>
          <a:p>
            <a:pPr lvl="1"/>
            <a:r>
              <a:rPr lang="zh-CN" altLang="en-US" dirty="0"/>
              <a:t>用户感知到的执行时间 </a:t>
            </a:r>
            <a:r>
              <a:rPr lang="en-US" altLang="zh-CN" dirty="0"/>
              <a:t>= </a:t>
            </a:r>
            <a:r>
              <a:rPr lang="zh-CN" altLang="en-US" dirty="0"/>
              <a:t>解释执行每条指令的时间</a:t>
            </a:r>
            <a:endParaRPr lang="en-US" altLang="zh-CN" dirty="0"/>
          </a:p>
          <a:p>
            <a:r>
              <a:rPr lang="en-US" altLang="zh-CN" dirty="0"/>
              <a:t>JIT</a:t>
            </a:r>
          </a:p>
          <a:p>
            <a:pPr lvl="1"/>
            <a:r>
              <a:rPr lang="zh-CN" altLang="en-US" dirty="0"/>
              <a:t>第一次翻译时：</a:t>
            </a:r>
            <a:endParaRPr lang="en-US" altLang="zh-CN" dirty="0"/>
          </a:p>
          <a:p>
            <a:pPr lvl="2"/>
            <a:r>
              <a:rPr lang="zh-CN" altLang="en-US" dirty="0"/>
              <a:t>用户感知到的执行时间 </a:t>
            </a:r>
            <a:r>
              <a:rPr lang="en-US" altLang="zh-CN" dirty="0"/>
              <a:t>= JIT</a:t>
            </a:r>
            <a:r>
              <a:rPr lang="zh-CN" altLang="en-US" dirty="0"/>
              <a:t>编译器实施编译优化代码生成的时间  </a:t>
            </a:r>
            <a:r>
              <a:rPr lang="en-US" altLang="zh-CN" dirty="0"/>
              <a:t>+  </a:t>
            </a:r>
            <a:r>
              <a:rPr lang="zh-CN" altLang="en-US" dirty="0"/>
              <a:t>生成代码的执行时间</a:t>
            </a:r>
            <a:endParaRPr lang="en-US" altLang="zh-CN" dirty="0"/>
          </a:p>
          <a:p>
            <a:pPr lvl="1"/>
            <a:r>
              <a:rPr lang="zh-CN" altLang="en-US" dirty="0"/>
              <a:t>此后执行</a:t>
            </a:r>
            <a:endParaRPr lang="en-US" altLang="zh-CN" dirty="0"/>
          </a:p>
          <a:p>
            <a:pPr lvl="2"/>
            <a:r>
              <a:rPr lang="zh-CN" altLang="en-US" dirty="0"/>
              <a:t>用户感知到的执行时间 </a:t>
            </a:r>
            <a:r>
              <a:rPr lang="en-US" altLang="zh-CN" dirty="0"/>
              <a:t>= </a:t>
            </a:r>
            <a:r>
              <a:rPr lang="zh-CN" altLang="en-US" dirty="0"/>
              <a:t>本地代码的执行时间</a:t>
            </a:r>
          </a:p>
        </p:txBody>
      </p:sp>
    </p:spTree>
    <p:extLst>
      <p:ext uri="{BB962C8B-B14F-4D97-AF65-F5344CB8AC3E}">
        <p14:creationId xmlns:p14="http://schemas.microsoft.com/office/powerpoint/2010/main" val="366430491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1673632977"/>
              </p:ext>
            </p:extLst>
          </p:nvPr>
        </p:nvGraphicFramePr>
        <p:xfrm>
          <a:off x="234950" y="1176338"/>
          <a:ext cx="4233863" cy="4410075"/>
        </p:xfrm>
        <a:graphic>
          <a:graphicData uri="http://schemas.openxmlformats.org/presentationml/2006/ole">
            <mc:AlternateContent xmlns:mc="http://schemas.openxmlformats.org/markup-compatibility/2006">
              <mc:Choice xmlns:v="urn:schemas-microsoft-com:vml" Requires="v">
                <p:oleObj spid="_x0000_s63608" name="Chart" r:id="rId3" imgW="4541344" imgH="4560641" progId="Excel.Chart.8">
                  <p:embed/>
                </p:oleObj>
              </mc:Choice>
              <mc:Fallback>
                <p:oleObj name="Chart" r:id="rId3" imgW="4541344" imgH="4560641" progId="Excel.Chart.8">
                  <p:embed/>
                  <p:pic>
                    <p:nvPicPr>
                      <p:cNvPr id="530438" name="Object 2"/>
                      <p:cNvPicPr>
                        <a:picLocks noGrp="1" noChangeAspect="1" noChangeArrowheads="1"/>
                      </p:cNvPicPr>
                      <p:nvPr/>
                    </p:nvPicPr>
                    <p:blipFill>
                      <a:blip r:embed="rId4"/>
                      <a:srcRect/>
                      <a:stretch>
                        <a:fillRect/>
                      </a:stretch>
                    </p:blipFill>
                    <p:spPr bwMode="auto">
                      <a:xfrm>
                        <a:off x="234950" y="1176338"/>
                        <a:ext cx="4233863"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149823754"/>
              </p:ext>
            </p:extLst>
          </p:nvPr>
        </p:nvGraphicFramePr>
        <p:xfrm>
          <a:off x="4344988" y="1616075"/>
          <a:ext cx="4041775" cy="3959225"/>
        </p:xfrm>
        <a:graphic>
          <a:graphicData uri="http://schemas.openxmlformats.org/presentationml/2006/ole">
            <mc:AlternateContent xmlns:mc="http://schemas.openxmlformats.org/markup-compatibility/2006">
              <mc:Choice xmlns:v="urn:schemas-microsoft-com:vml" Requires="v">
                <p:oleObj spid="_x0000_s63609" name="Chart" r:id="rId5" imgW="4823381" imgH="4099529" progId="Excel.Chart.8">
                  <p:embed/>
                </p:oleObj>
              </mc:Choice>
              <mc:Fallback>
                <p:oleObj name="Chart" r:id="rId5" imgW="4823381" imgH="4099529" progId="Excel.Chart.8">
                  <p:embed/>
                  <p:pic>
                    <p:nvPicPr>
                      <p:cNvPr id="530440" name="Object 3"/>
                      <p:cNvPicPr>
                        <a:picLocks noGrp="1" noChangeAspect="1" noChangeArrowheads="1"/>
                      </p:cNvPicPr>
                      <p:nvPr/>
                    </p:nvPicPr>
                    <p:blipFill>
                      <a:blip r:embed="rId6"/>
                      <a:srcRect/>
                      <a:stretch>
                        <a:fillRect/>
                      </a:stretch>
                    </p:blipFill>
                    <p:spPr bwMode="auto">
                      <a:xfrm>
                        <a:off x="4344988" y="1616075"/>
                        <a:ext cx="4041775"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p:cNvSpPr txBox="1"/>
          <p:nvPr/>
        </p:nvSpPr>
        <p:spPr>
          <a:xfrm>
            <a:off x="5292080" y="5733256"/>
            <a:ext cx="1723549" cy="461665"/>
          </a:xfrm>
          <a:prstGeom prst="rect">
            <a:avLst/>
          </a:prstGeom>
          <a:noFill/>
        </p:spPr>
        <p:txBody>
          <a:bodyPr wrap="none" rtlCol="0">
            <a:spAutoFit/>
          </a:bodyPr>
          <a:lstStyle/>
          <a:p>
            <a:r>
              <a:rPr lang="zh-CN" altLang="en-US" dirty="0"/>
              <a:t>执行</a:t>
            </a:r>
            <a:r>
              <a:rPr lang="en-US" altLang="zh-CN" dirty="0"/>
              <a:t>2000</a:t>
            </a:r>
            <a:r>
              <a:rPr lang="zh-CN" altLang="en-US" dirty="0"/>
              <a:t>次</a:t>
            </a:r>
          </a:p>
        </p:txBody>
      </p:sp>
      <p:sp>
        <p:nvSpPr>
          <p:cNvPr id="9" name="文本框 8"/>
          <p:cNvSpPr txBox="1"/>
          <p:nvPr/>
        </p:nvSpPr>
        <p:spPr>
          <a:xfrm>
            <a:off x="1916088" y="5733256"/>
            <a:ext cx="1415772" cy="461665"/>
          </a:xfrm>
          <a:prstGeom prst="rect">
            <a:avLst/>
          </a:prstGeom>
          <a:noFill/>
        </p:spPr>
        <p:txBody>
          <a:bodyPr wrap="none" rtlCol="0">
            <a:spAutoFit/>
          </a:bodyPr>
          <a:lstStyle/>
          <a:p>
            <a:r>
              <a:rPr lang="zh-CN" altLang="en-US" dirty="0"/>
              <a:t>执行</a:t>
            </a:r>
            <a:r>
              <a:rPr lang="en-US" altLang="zh-CN" dirty="0"/>
              <a:t>20</a:t>
            </a:r>
            <a:r>
              <a:rPr lang="zh-CN" altLang="en-US" dirty="0"/>
              <a:t>次</a:t>
            </a:r>
          </a:p>
        </p:txBody>
      </p:sp>
    </p:spTree>
    <p:extLst>
      <p:ext uri="{BB962C8B-B14F-4D97-AF65-F5344CB8AC3E}">
        <p14:creationId xmlns:p14="http://schemas.microsoft.com/office/powerpoint/2010/main" val="37355285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animBg="0"/>
      <p:bldOleChart spid="7" grpId="0" 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程序一启动时就对整个程序实施</a:t>
            </a:r>
            <a:r>
              <a:rPr lang="en-US" altLang="zh-CN" dirty="0"/>
              <a:t>JIT</a:t>
            </a:r>
          </a:p>
          <a:p>
            <a:endParaRPr lang="en-US" altLang="zh-CN" dirty="0"/>
          </a:p>
          <a:p>
            <a:r>
              <a:rPr lang="zh-CN" altLang="en-US" dirty="0"/>
              <a:t>问题</a:t>
            </a:r>
            <a:endParaRPr lang="en-US" altLang="zh-CN" dirty="0"/>
          </a:p>
          <a:p>
            <a:pPr lvl="1"/>
            <a:r>
              <a:rPr lang="zh-CN" altLang="en-US" dirty="0"/>
              <a:t>需要的编译代价大</a:t>
            </a:r>
            <a:endParaRPr lang="en-US" altLang="zh-CN" dirty="0"/>
          </a:p>
          <a:p>
            <a:pPr lvl="1"/>
            <a:r>
              <a:rPr lang="zh-CN" altLang="en-US" dirty="0"/>
              <a:t>对内存的需求大</a:t>
            </a:r>
            <a:endParaRPr lang="en-US" altLang="zh-CN" dirty="0"/>
          </a:p>
          <a:p>
            <a:pPr lvl="1"/>
            <a:r>
              <a:rPr lang="zh-CN" altLang="en-US" dirty="0"/>
              <a:t>假设一个函数只被执行一次？</a:t>
            </a:r>
            <a:endParaRPr lang="en-US" altLang="zh-CN" dirty="0"/>
          </a:p>
          <a:p>
            <a:pPr lvl="2"/>
            <a:r>
              <a:rPr lang="en-US" altLang="zh-CN" dirty="0"/>
              <a:t>JIT</a:t>
            </a:r>
            <a:r>
              <a:rPr lang="zh-CN" altLang="en-US" dirty="0"/>
              <a:t>的代价</a:t>
            </a:r>
            <a:r>
              <a:rPr lang="en-US" altLang="zh-CN" dirty="0"/>
              <a:t>&gt;&gt;</a:t>
            </a:r>
            <a:r>
              <a:rPr lang="zh-CN" altLang="en-US" dirty="0"/>
              <a:t>解释执行的代价</a:t>
            </a:r>
            <a:endParaRPr lang="en-US" altLang="zh-CN" dirty="0"/>
          </a:p>
          <a:p>
            <a:endParaRPr lang="en-US" altLang="zh-CN" dirty="0"/>
          </a:p>
          <a:p>
            <a:r>
              <a:rPr lang="zh-CN" altLang="en-US" dirty="0"/>
              <a:t>程序中的</a:t>
            </a:r>
            <a:r>
              <a:rPr lang="en-US" altLang="zh-CN" dirty="0"/>
              <a:t>90/10</a:t>
            </a:r>
            <a:r>
              <a:rPr lang="zh-CN" altLang="en-US" dirty="0"/>
              <a:t>法则</a:t>
            </a:r>
            <a:endParaRPr lang="en-US" altLang="zh-CN" dirty="0"/>
          </a:p>
          <a:p>
            <a:pPr lvl="1"/>
            <a:r>
              <a:rPr lang="zh-CN" altLang="en-US" dirty="0"/>
              <a:t>程序的绝大多数执行时间花在一小部分代码上</a:t>
            </a:r>
          </a:p>
        </p:txBody>
      </p:sp>
    </p:spTree>
    <p:extLst>
      <p:ext uri="{BB962C8B-B14F-4D97-AF65-F5344CB8AC3E}">
        <p14:creationId xmlns:p14="http://schemas.microsoft.com/office/powerpoint/2010/main" val="78136959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找出程序中热的函数，实施</a:t>
            </a:r>
            <a:r>
              <a:rPr lang="en-US" altLang="zh-CN" dirty="0"/>
              <a:t>JIT</a:t>
            </a:r>
          </a:p>
          <a:p>
            <a:r>
              <a:rPr lang="zh-CN" altLang="en-US" dirty="0"/>
              <a:t>其他的冷代码，直接解释执行</a:t>
            </a:r>
          </a:p>
        </p:txBody>
      </p:sp>
      <p:pic>
        <p:nvPicPr>
          <p:cNvPr id="4" name="图片 3"/>
          <p:cNvPicPr>
            <a:picLocks noChangeAspect="1"/>
          </p:cNvPicPr>
          <p:nvPr/>
        </p:nvPicPr>
        <p:blipFill rotWithShape="1">
          <a:blip r:embed="rId2"/>
          <a:srcRect l="35825" t="36000" r="35038" b="41601"/>
          <a:stretch/>
        </p:blipFill>
        <p:spPr>
          <a:xfrm>
            <a:off x="251520" y="2564904"/>
            <a:ext cx="8496944" cy="3674354"/>
          </a:xfrm>
          <a:prstGeom prst="rect">
            <a:avLst/>
          </a:prstGeom>
        </p:spPr>
      </p:pic>
    </p:spTree>
    <p:extLst>
      <p:ext uri="{BB962C8B-B14F-4D97-AF65-F5344CB8AC3E}">
        <p14:creationId xmlns:p14="http://schemas.microsoft.com/office/powerpoint/2010/main" val="47147826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即使是热函数中，也存在冷代码</a:t>
            </a:r>
          </a:p>
        </p:txBody>
      </p:sp>
      <p:pic>
        <p:nvPicPr>
          <p:cNvPr id="4" name="图片 3"/>
          <p:cNvPicPr>
            <a:picLocks noChangeAspect="1"/>
          </p:cNvPicPr>
          <p:nvPr/>
        </p:nvPicPr>
        <p:blipFill rotWithShape="1">
          <a:blip r:embed="rId2"/>
          <a:srcRect l="36613" t="36535" r="35825" b="45800"/>
          <a:stretch/>
        </p:blipFill>
        <p:spPr>
          <a:xfrm>
            <a:off x="827584" y="2708920"/>
            <a:ext cx="7200800" cy="2595918"/>
          </a:xfrm>
          <a:prstGeom prst="rect">
            <a:avLst/>
          </a:prstGeom>
        </p:spPr>
      </p:pic>
    </p:spTree>
    <p:extLst>
      <p:ext uri="{BB962C8B-B14F-4D97-AF65-F5344CB8AC3E}">
        <p14:creationId xmlns:p14="http://schemas.microsoft.com/office/powerpoint/2010/main" val="2034079328"/>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寻找程序中最常被执行的</a:t>
            </a:r>
            <a:r>
              <a:rPr lang="en-US" altLang="zh-CN" dirty="0"/>
              <a:t>trace</a:t>
            </a:r>
          </a:p>
          <a:p>
            <a:endParaRPr lang="zh-CN" altLang="en-US" dirty="0"/>
          </a:p>
        </p:txBody>
      </p:sp>
      <p:pic>
        <p:nvPicPr>
          <p:cNvPr id="4" name="图片 3"/>
          <p:cNvPicPr>
            <a:picLocks noChangeAspect="1"/>
          </p:cNvPicPr>
          <p:nvPr/>
        </p:nvPicPr>
        <p:blipFill rotWithShape="1">
          <a:blip r:embed="rId2"/>
          <a:srcRect l="35825" t="30400" r="35038" b="50000"/>
          <a:stretch/>
        </p:blipFill>
        <p:spPr>
          <a:xfrm>
            <a:off x="611560" y="2348880"/>
            <a:ext cx="7992887" cy="3024336"/>
          </a:xfrm>
          <a:prstGeom prst="rect">
            <a:avLst/>
          </a:prstGeom>
        </p:spPr>
      </p:pic>
    </p:spTree>
    <p:extLst>
      <p:ext uri="{BB962C8B-B14F-4D97-AF65-F5344CB8AC3E}">
        <p14:creationId xmlns:p14="http://schemas.microsoft.com/office/powerpoint/2010/main" val="36966077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p:txBody>
          <a:bodyPr/>
          <a:lstStyle/>
          <a:p>
            <a:r>
              <a:rPr lang="zh-CN" altLang="en-US" dirty="0"/>
              <a:t>仅仅通过</a:t>
            </a:r>
            <a:r>
              <a:rPr lang="en-US" altLang="zh-CN" dirty="0"/>
              <a:t>JIT</a:t>
            </a:r>
            <a:r>
              <a:rPr lang="zh-CN" altLang="en-US" dirty="0"/>
              <a:t>将热代码翻译为本地码是不够的</a:t>
            </a:r>
            <a:endParaRPr lang="en-US" altLang="zh-CN" dirty="0"/>
          </a:p>
          <a:p>
            <a:pPr lvl="1"/>
            <a:r>
              <a:rPr lang="zh-CN" altLang="en-US" dirty="0"/>
              <a:t>对于热的代码段，我们需要更高的性能</a:t>
            </a:r>
            <a:endParaRPr lang="en-US" altLang="zh-CN" dirty="0"/>
          </a:p>
          <a:p>
            <a:pPr lvl="1"/>
            <a:r>
              <a:rPr lang="zh-CN" altLang="en-US" dirty="0"/>
              <a:t>更高的性能意味着深度优化</a:t>
            </a:r>
            <a:endParaRPr lang="en-US" altLang="zh-CN" dirty="0"/>
          </a:p>
          <a:p>
            <a:pPr lvl="1"/>
            <a:r>
              <a:rPr lang="zh-CN" altLang="en-US" dirty="0"/>
              <a:t>深度优化意味着运行时开销</a:t>
            </a:r>
            <a:endParaRPr lang="en-US" altLang="zh-CN" dirty="0"/>
          </a:p>
          <a:p>
            <a:pPr lvl="1"/>
            <a:endParaRPr lang="en-US" altLang="zh-CN" dirty="0"/>
          </a:p>
          <a:p>
            <a:r>
              <a:rPr lang="en-US" altLang="zh-CN" dirty="0"/>
              <a:t>Trade-off</a:t>
            </a:r>
          </a:p>
          <a:p>
            <a:pPr lvl="1"/>
            <a:r>
              <a:rPr lang="zh-CN" altLang="en-US" dirty="0"/>
              <a:t>性能提高</a:t>
            </a:r>
            <a:endParaRPr lang="en-US" altLang="zh-CN" dirty="0"/>
          </a:p>
          <a:p>
            <a:pPr lvl="1"/>
            <a:r>
              <a:rPr lang="zh-CN" altLang="en-US" dirty="0"/>
              <a:t>编译时间</a:t>
            </a:r>
            <a:endParaRPr lang="en-US" altLang="zh-CN" dirty="0"/>
          </a:p>
          <a:p>
            <a:pPr lvl="1"/>
            <a:r>
              <a:rPr lang="zh-CN" altLang="en-US" dirty="0"/>
              <a:t>优化时间</a:t>
            </a:r>
          </a:p>
        </p:txBody>
      </p:sp>
    </p:spTree>
    <p:extLst>
      <p:ext uri="{BB962C8B-B14F-4D97-AF65-F5344CB8AC3E}">
        <p14:creationId xmlns:p14="http://schemas.microsoft.com/office/powerpoint/2010/main" val="38664062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971550" y="404813"/>
            <a:ext cx="7543800" cy="914400"/>
          </a:xfrm>
        </p:spPr>
        <p:txBody>
          <a:bodyPr/>
          <a:lstStyle/>
          <a:p>
            <a:r>
              <a:rPr lang="zh-CN" altLang="en-US"/>
              <a:t>动态重定位过程</a:t>
            </a:r>
          </a:p>
        </p:txBody>
      </p:sp>
      <p:sp>
        <p:nvSpPr>
          <p:cNvPr id="38915" name="内容占位符 2"/>
          <p:cNvSpPr>
            <a:spLocks noGrp="1"/>
          </p:cNvSpPr>
          <p:nvPr>
            <p:ph idx="1"/>
          </p:nvPr>
        </p:nvSpPr>
        <p:spPr>
          <a:xfrm>
            <a:off x="914400" y="2781300"/>
            <a:ext cx="7543800" cy="3103563"/>
          </a:xfrm>
        </p:spPr>
        <p:txBody>
          <a:bodyPr/>
          <a:lstStyle/>
          <a:p>
            <a:r>
              <a:rPr lang="zh-CN" altLang="en-US"/>
              <a:t>红圈处的地址为函数在</a:t>
            </a:r>
            <a:r>
              <a:rPr lang="en-US" altLang="zh-CN"/>
              <a:t>GOT</a:t>
            </a:r>
            <a:r>
              <a:rPr lang="zh-CN" altLang="en-US"/>
              <a:t>表中的偏移</a:t>
            </a:r>
            <a:endParaRPr lang="en-US" altLang="zh-CN"/>
          </a:p>
          <a:p>
            <a:r>
              <a:rPr lang="zh-CN" altLang="en-US"/>
              <a:t>链接器在初始化程序时，红圈所指向的地址中填的是</a:t>
            </a:r>
            <a:r>
              <a:rPr lang="en-US" altLang="zh-CN"/>
              <a:t>jmpq</a:t>
            </a:r>
            <a:r>
              <a:rPr lang="zh-CN" altLang="en-US"/>
              <a:t>指令的下一条指令的地址（</a:t>
            </a:r>
            <a:r>
              <a:rPr lang="en-US" altLang="zh-CN"/>
              <a:t>4003a6</a:t>
            </a:r>
            <a:r>
              <a:rPr lang="zh-CN" altLang="en-US"/>
              <a:t>）</a:t>
            </a:r>
            <a:endParaRPr lang="en-US" altLang="zh-CN"/>
          </a:p>
          <a:p>
            <a:r>
              <a:rPr lang="zh-CN" altLang="en-US"/>
              <a:t>后续两条指令</a:t>
            </a:r>
            <a:r>
              <a:rPr lang="en-US" altLang="zh-CN"/>
              <a:t>pushq+jmpq</a:t>
            </a:r>
            <a:r>
              <a:rPr lang="zh-CN" altLang="en-US"/>
              <a:t>负责跳转到</a:t>
            </a:r>
            <a:r>
              <a:rPr lang="en-US" altLang="zh-CN"/>
              <a:t>_dl_runtime_resolve</a:t>
            </a:r>
            <a:r>
              <a:rPr lang="zh-CN" altLang="en-US"/>
              <a:t>函数，这是</a:t>
            </a:r>
            <a:r>
              <a:rPr lang="en-US" altLang="zh-CN"/>
              <a:t>ld-linux.so</a:t>
            </a:r>
            <a:r>
              <a:rPr lang="zh-CN" altLang="en-US"/>
              <a:t>中负责解析符号地址的函数</a:t>
            </a:r>
            <a:endParaRPr lang="en-US" altLang="zh-CN"/>
          </a:p>
          <a:p>
            <a:r>
              <a:rPr lang="en-US" altLang="zh-CN"/>
              <a:t>_dl_runtime_resolve</a:t>
            </a:r>
            <a:r>
              <a:rPr lang="zh-CN" altLang="en-US"/>
              <a:t>函数在解析到</a:t>
            </a:r>
            <a:r>
              <a:rPr lang="en-US" altLang="zh-CN"/>
              <a:t>puts</a:t>
            </a:r>
            <a:r>
              <a:rPr lang="zh-CN" altLang="en-US"/>
              <a:t>函数的地址后，会将其填入红圈所指向的地址中</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l="15344" t="23125" r="32181" b="72652"/>
          <a:stretch>
            <a:fillRect/>
          </a:stretch>
        </p:blipFill>
        <p:spPr bwMode="auto">
          <a:xfrm>
            <a:off x="611188" y="1341438"/>
            <a:ext cx="785336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l="15344" t="42320" r="32181" b="45813"/>
          <a:stretch>
            <a:fillRect/>
          </a:stretch>
        </p:blipFill>
        <p:spPr bwMode="auto">
          <a:xfrm>
            <a:off x="611188" y="1774825"/>
            <a:ext cx="78486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8" name="矩形 5"/>
          <p:cNvSpPr>
            <a:spLocks noChangeArrowheads="1"/>
          </p:cNvSpPr>
          <p:nvPr/>
        </p:nvSpPr>
        <p:spPr bwMode="auto">
          <a:xfrm>
            <a:off x="4716463" y="1916113"/>
            <a:ext cx="1439862" cy="344487"/>
          </a:xfrm>
          <a:prstGeom prst="rect">
            <a:avLst/>
          </a:prstGeom>
          <a:noFill/>
          <a:ln w="22225" algn="ctr">
            <a:solidFill>
              <a:srgbClr val="FF0000"/>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rgbClr val="FF0000"/>
              </a:solidFill>
            </a:endParaRPr>
          </a:p>
        </p:txBody>
      </p:sp>
    </p:spTree>
    <p:extLst>
      <p:ext uri="{BB962C8B-B14F-4D97-AF65-F5344CB8AC3E}">
        <p14:creationId xmlns:p14="http://schemas.microsoft.com/office/powerpoint/2010/main" val="352270584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如何发掘热代码 </a:t>
            </a:r>
            <a:r>
              <a:rPr lang="en-US" altLang="zh-CN" dirty="0"/>
              <a:t>– method profiling</a:t>
            </a:r>
            <a:endParaRPr lang="zh-CN" altLang="en-US" dirty="0"/>
          </a:p>
        </p:txBody>
      </p:sp>
      <p:sp>
        <p:nvSpPr>
          <p:cNvPr id="3" name="内容占位符 2"/>
          <p:cNvSpPr>
            <a:spLocks noGrp="1"/>
          </p:cNvSpPr>
          <p:nvPr>
            <p:ph idx="1"/>
          </p:nvPr>
        </p:nvSpPr>
        <p:spPr/>
        <p:txBody>
          <a:bodyPr/>
          <a:lstStyle/>
          <a:p>
            <a:r>
              <a:rPr lang="zh-CN" altLang="en-US" dirty="0"/>
              <a:t>第一种方法：计数</a:t>
            </a:r>
            <a:endParaRPr lang="en-US" altLang="zh-CN" dirty="0"/>
          </a:p>
          <a:p>
            <a:pPr lvl="1"/>
            <a:r>
              <a:rPr lang="zh-CN" altLang="en-US" dirty="0"/>
              <a:t>为每个方法插入相应的</a:t>
            </a:r>
            <a:r>
              <a:rPr lang="en-US" altLang="zh-CN" dirty="0"/>
              <a:t>counter</a:t>
            </a:r>
            <a:r>
              <a:rPr lang="zh-CN" altLang="en-US" dirty="0"/>
              <a:t>，对方法的调用次数进行计数</a:t>
            </a:r>
            <a:endParaRPr lang="en-US" altLang="zh-CN" dirty="0"/>
          </a:p>
          <a:p>
            <a:pPr lvl="1"/>
            <a:r>
              <a:rPr lang="zh-CN" altLang="en-US" dirty="0"/>
              <a:t>最常用的</a:t>
            </a:r>
            <a:r>
              <a:rPr lang="en-US" altLang="zh-CN" dirty="0"/>
              <a:t>profiling</a:t>
            </a:r>
            <a:r>
              <a:rPr lang="zh-CN" altLang="en-US" dirty="0"/>
              <a:t>方法</a:t>
            </a:r>
            <a:endParaRPr lang="en-US" altLang="zh-CN" dirty="0"/>
          </a:p>
          <a:p>
            <a:pPr lvl="1"/>
            <a:r>
              <a:rPr lang="zh-CN" altLang="en-US" dirty="0"/>
              <a:t>一旦一个方法被确定为热代码，在生成其本地码时不包含计数代码</a:t>
            </a:r>
            <a:endParaRPr lang="en-US" altLang="zh-CN" dirty="0"/>
          </a:p>
          <a:p>
            <a:pPr lvl="1"/>
            <a:endParaRPr lang="zh-CN" altLang="en-US" dirty="0"/>
          </a:p>
        </p:txBody>
      </p:sp>
      <p:sp>
        <p:nvSpPr>
          <p:cNvPr id="5" name="Text Box 4"/>
          <p:cNvSpPr txBox="1">
            <a:spLocks noChangeArrowheads="1"/>
          </p:cNvSpPr>
          <p:nvPr/>
        </p:nvSpPr>
        <p:spPr bwMode="auto">
          <a:xfrm>
            <a:off x="2483768" y="4149080"/>
            <a:ext cx="4680520" cy="231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foo ( … )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a:t>
            </a:r>
            <a:r>
              <a:rPr lang="en-US" altLang="zh-CN" sz="1800" b="1" dirty="0" err="1">
                <a:solidFill>
                  <a:srgbClr val="000099"/>
                </a:solidFill>
                <a:latin typeface="Arial" panose="020B0604020202020204" pitchFamily="34" charset="0"/>
                <a:cs typeface="Arial" panose="020B0604020202020204" pitchFamily="34" charset="0"/>
              </a:rPr>
              <a:t>fooCounter</a:t>
            </a:r>
            <a:r>
              <a:rPr lang="en-US" altLang="zh-CN" sz="1800" b="1" dirty="0">
                <a:solidFill>
                  <a:srgbClr val="000099"/>
                </a:solidFill>
                <a:latin typeface="Arial" panose="020B0604020202020204" pitchFamily="34" charset="0"/>
                <a:cs typeface="Arial" panose="020B0604020202020204" pitchFamily="34" charset="0"/>
              </a:rPr>
              <a:t>++;</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if (</a:t>
            </a:r>
            <a:r>
              <a:rPr lang="en-US" altLang="zh-CN" sz="1800" b="1" dirty="0" err="1">
                <a:solidFill>
                  <a:srgbClr val="000099"/>
                </a:solidFill>
                <a:latin typeface="Arial" panose="020B0604020202020204" pitchFamily="34" charset="0"/>
                <a:cs typeface="Arial" panose="020B0604020202020204" pitchFamily="34" charset="0"/>
              </a:rPr>
              <a:t>fooCounter</a:t>
            </a:r>
            <a:r>
              <a:rPr lang="en-US" altLang="zh-CN" sz="1800" b="1" dirty="0">
                <a:solidFill>
                  <a:srgbClr val="000099"/>
                </a:solidFill>
                <a:latin typeface="Arial" panose="020B0604020202020204" pitchFamily="34" charset="0"/>
                <a:cs typeface="Arial" panose="020B0604020202020204" pitchFamily="34" charset="0"/>
              </a:rPr>
              <a:t> &gt; Threshold)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recompile( …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 . . </a:t>
            </a:r>
          </a:p>
          <a:p>
            <a:pPr algn="l" eaLnBrk="1" hangingPunct="1">
              <a:lnSpc>
                <a:spcPct val="90000"/>
              </a:lnSpc>
              <a:spcAft>
                <a:spcPct val="15000"/>
              </a:spcAft>
              <a:buClr>
                <a:srgbClr val="000000"/>
              </a:buClr>
              <a:buSzPct val="100000"/>
            </a:pPr>
            <a:endParaRPr lang="en-US" altLang="zh-CN" sz="1800" b="1" dirty="0">
              <a:solidFill>
                <a:srgbClr val="000099"/>
              </a:solidFill>
              <a:latin typeface="Arial" panose="020B0604020202020204" pitchFamily="34" charset="0"/>
              <a:cs typeface="Arial" panose="020B0604020202020204" pitchFamily="34" charset="0"/>
            </a:endParaRP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9498139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如何发掘热代码 </a:t>
            </a:r>
            <a:r>
              <a:rPr lang="en-US" altLang="zh-CN" dirty="0"/>
              <a:t>– method profiling</a:t>
            </a:r>
            <a:endParaRPr lang="zh-CN" altLang="en-US" dirty="0"/>
          </a:p>
        </p:txBody>
      </p:sp>
      <p:sp>
        <p:nvSpPr>
          <p:cNvPr id="3" name="内容占位符 2"/>
          <p:cNvSpPr>
            <a:spLocks noGrp="1"/>
          </p:cNvSpPr>
          <p:nvPr>
            <p:ph idx="1"/>
          </p:nvPr>
        </p:nvSpPr>
        <p:spPr/>
        <p:txBody>
          <a:bodyPr/>
          <a:lstStyle/>
          <a:p>
            <a:r>
              <a:rPr lang="zh-CN" altLang="en-US" dirty="0"/>
              <a:t>第二种方法：调用栈采样</a:t>
            </a:r>
            <a:endParaRPr lang="en-US" altLang="zh-CN" dirty="0"/>
          </a:p>
          <a:p>
            <a:pPr lvl="1"/>
            <a:r>
              <a:rPr lang="zh-CN" altLang="en-US" dirty="0"/>
              <a:t>定期对调用栈进行采样</a:t>
            </a:r>
            <a:endParaRPr lang="en-US" altLang="zh-CN" dirty="0"/>
          </a:p>
          <a:p>
            <a:pPr lvl="1"/>
            <a:r>
              <a:rPr lang="zh-CN" altLang="en-US" dirty="0"/>
              <a:t>根据采样结果对调用次数进行估计</a:t>
            </a:r>
            <a:endParaRPr lang="en-US" altLang="zh-CN" dirty="0"/>
          </a:p>
          <a:p>
            <a:pPr lvl="1"/>
            <a:r>
              <a:rPr lang="zh-CN" altLang="en-US" dirty="0"/>
              <a:t>代价小，但是精度低</a:t>
            </a:r>
          </a:p>
        </p:txBody>
      </p:sp>
      <p:grpSp>
        <p:nvGrpSpPr>
          <p:cNvPr id="6" name="Group 39"/>
          <p:cNvGrpSpPr>
            <a:grpSpLocks/>
          </p:cNvGrpSpPr>
          <p:nvPr/>
        </p:nvGrpSpPr>
        <p:grpSpPr bwMode="auto">
          <a:xfrm>
            <a:off x="3110830" y="3797275"/>
            <a:ext cx="611187" cy="987425"/>
            <a:chOff x="2137" y="2339"/>
            <a:chExt cx="427" cy="666"/>
          </a:xfrm>
        </p:grpSpPr>
        <p:sp>
          <p:nvSpPr>
            <p:cNvPr id="7" name="Rectangle 40"/>
            <p:cNvSpPr>
              <a:spLocks noChangeArrowheads="1"/>
            </p:cNvSpPr>
            <p:nvPr/>
          </p:nvSpPr>
          <p:spPr bwMode="auto">
            <a:xfrm>
              <a:off x="2140" y="2339"/>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8" name="Rectangle 41"/>
            <p:cNvSpPr>
              <a:spLocks noChangeArrowheads="1"/>
            </p:cNvSpPr>
            <p:nvPr/>
          </p:nvSpPr>
          <p:spPr bwMode="auto">
            <a:xfrm>
              <a:off x="2137" y="2566"/>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9" name="Rectangle 42"/>
            <p:cNvSpPr>
              <a:spLocks noChangeArrowheads="1"/>
            </p:cNvSpPr>
            <p:nvPr/>
          </p:nvSpPr>
          <p:spPr bwMode="auto">
            <a:xfrm>
              <a:off x="2137" y="2797"/>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grpSp>
      <p:sp>
        <p:nvSpPr>
          <p:cNvPr id="10" name="Rectangle 43"/>
          <p:cNvSpPr>
            <a:spLocks noChangeArrowheads="1"/>
          </p:cNvSpPr>
          <p:nvPr/>
        </p:nvSpPr>
        <p:spPr bwMode="auto">
          <a:xfrm>
            <a:off x="2234530" y="3787750"/>
            <a:ext cx="604837" cy="30638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1" name="Rectangle 44"/>
          <p:cNvSpPr>
            <a:spLocks noChangeArrowheads="1"/>
          </p:cNvSpPr>
          <p:nvPr/>
        </p:nvSpPr>
        <p:spPr bwMode="auto">
          <a:xfrm>
            <a:off x="2229767" y="4122713"/>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2" name="Rectangle 45"/>
          <p:cNvSpPr>
            <a:spLocks noChangeArrowheads="1"/>
          </p:cNvSpPr>
          <p:nvPr/>
        </p:nvSpPr>
        <p:spPr bwMode="auto">
          <a:xfrm>
            <a:off x="1380455" y="379092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3" name="Rectangle 46"/>
          <p:cNvSpPr>
            <a:spLocks noChangeArrowheads="1"/>
          </p:cNvSpPr>
          <p:nvPr/>
        </p:nvSpPr>
        <p:spPr bwMode="auto">
          <a:xfrm>
            <a:off x="6485855" y="377822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4" name="Rectangle 47"/>
          <p:cNvSpPr>
            <a:spLocks noChangeArrowheads="1"/>
          </p:cNvSpPr>
          <p:nvPr/>
        </p:nvSpPr>
        <p:spPr bwMode="auto">
          <a:xfrm>
            <a:off x="6481092" y="411477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5" name="Rectangle 48"/>
          <p:cNvSpPr>
            <a:spLocks noChangeArrowheads="1"/>
          </p:cNvSpPr>
          <p:nvPr/>
        </p:nvSpPr>
        <p:spPr bwMode="auto">
          <a:xfrm>
            <a:off x="4310980" y="3794100"/>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6" name="Rectangle 49"/>
          <p:cNvSpPr>
            <a:spLocks noChangeArrowheads="1"/>
          </p:cNvSpPr>
          <p:nvPr/>
        </p:nvSpPr>
        <p:spPr bwMode="auto">
          <a:xfrm>
            <a:off x="4307805" y="4130650"/>
            <a:ext cx="604837"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7" name="Rectangle 50"/>
          <p:cNvSpPr>
            <a:spLocks noChangeArrowheads="1"/>
          </p:cNvSpPr>
          <p:nvPr/>
        </p:nvSpPr>
        <p:spPr bwMode="auto">
          <a:xfrm>
            <a:off x="4307805" y="4473550"/>
            <a:ext cx="604837" cy="307975"/>
          </a:xfrm>
          <a:prstGeom prst="rect">
            <a:avLst/>
          </a:prstGeom>
          <a:solidFill>
            <a:srgbClr val="FF0000"/>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sp>
        <p:nvSpPr>
          <p:cNvPr id="18" name="Rectangle 51"/>
          <p:cNvSpPr>
            <a:spLocks noChangeArrowheads="1"/>
          </p:cNvSpPr>
          <p:nvPr/>
        </p:nvSpPr>
        <p:spPr bwMode="auto">
          <a:xfrm>
            <a:off x="5592092" y="3789338"/>
            <a:ext cx="604838"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9" name="Rectangle 52"/>
          <p:cNvSpPr>
            <a:spLocks noChangeArrowheads="1"/>
          </p:cNvSpPr>
          <p:nvPr/>
        </p:nvSpPr>
        <p:spPr bwMode="auto">
          <a:xfrm>
            <a:off x="5587330" y="4125888"/>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20" name="Rectangle 53"/>
          <p:cNvSpPr>
            <a:spLocks noChangeArrowheads="1"/>
          </p:cNvSpPr>
          <p:nvPr/>
        </p:nvSpPr>
        <p:spPr bwMode="auto">
          <a:xfrm>
            <a:off x="5587330" y="4468788"/>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sp>
        <p:nvSpPr>
          <p:cNvPr id="21" name="Text Box 54"/>
          <p:cNvSpPr txBox="1">
            <a:spLocks noChangeArrowheads="1"/>
          </p:cNvSpPr>
          <p:nvPr/>
        </p:nvSpPr>
        <p:spPr bwMode="auto">
          <a:xfrm>
            <a:off x="5152355" y="4225900"/>
            <a:ext cx="173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sz="1600" b="1">
                <a:solidFill>
                  <a:schemeClr val="bg1"/>
                </a:solidFill>
                <a:latin typeface="Arial" panose="020B0604020202020204" pitchFamily="34" charset="0"/>
                <a:cs typeface="Arial" panose="020B0604020202020204" pitchFamily="34" charset="0"/>
              </a:rPr>
              <a:t>...</a:t>
            </a:r>
          </a:p>
        </p:txBody>
      </p:sp>
      <p:sp>
        <p:nvSpPr>
          <p:cNvPr id="22" name="Text Box 55"/>
          <p:cNvSpPr txBox="1">
            <a:spLocks noChangeArrowheads="1"/>
          </p:cNvSpPr>
          <p:nvPr/>
        </p:nvSpPr>
        <p:spPr bwMode="auto">
          <a:xfrm>
            <a:off x="3907755" y="4173513"/>
            <a:ext cx="173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sz="1600" b="1">
                <a:solidFill>
                  <a:schemeClr val="bg1"/>
                </a:solidFill>
                <a:latin typeface="Arial" panose="020B0604020202020204" pitchFamily="34" charset="0"/>
                <a:cs typeface="Arial" panose="020B0604020202020204" pitchFamily="34" charset="0"/>
              </a:rPr>
              <a:t>...</a:t>
            </a:r>
          </a:p>
        </p:txBody>
      </p:sp>
      <p:sp>
        <p:nvSpPr>
          <p:cNvPr id="23" name="Text Box 56"/>
          <p:cNvSpPr txBox="1">
            <a:spLocks noChangeArrowheads="1"/>
          </p:cNvSpPr>
          <p:nvPr/>
        </p:nvSpPr>
        <p:spPr bwMode="auto">
          <a:xfrm>
            <a:off x="4180805" y="4921225"/>
            <a:ext cx="8704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solidFill>
                  <a:srgbClr val="FF0000"/>
                </a:solidFill>
                <a:latin typeface="Arial" panose="020B0604020202020204" pitchFamily="34" charset="0"/>
                <a:cs typeface="Arial" panose="020B0604020202020204" pitchFamily="34" charset="0"/>
              </a:rPr>
              <a:t>Sample</a:t>
            </a:r>
          </a:p>
        </p:txBody>
      </p:sp>
    </p:spTree>
    <p:extLst>
      <p:ext uri="{BB962C8B-B14F-4D97-AF65-F5344CB8AC3E}">
        <p14:creationId xmlns:p14="http://schemas.microsoft.com/office/powerpoint/2010/main" val="415062648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a:xfrm>
            <a:off x="3923928" y="1916832"/>
            <a:ext cx="4320480" cy="4495800"/>
          </a:xfrm>
        </p:spPr>
        <p:txBody>
          <a:bodyPr/>
          <a:lstStyle/>
          <a:p>
            <a:r>
              <a:rPr lang="zh-CN" altLang="en-US" dirty="0"/>
              <a:t>桌面和服务器最广泛使用的</a:t>
            </a:r>
            <a:r>
              <a:rPr lang="en-US" altLang="zh-CN" dirty="0"/>
              <a:t>JVM</a:t>
            </a:r>
          </a:p>
          <a:p>
            <a:endParaRPr lang="en-US" altLang="zh-CN" dirty="0"/>
          </a:p>
          <a:p>
            <a:r>
              <a:rPr lang="zh-CN" altLang="en-US" dirty="0"/>
              <a:t>基于方法的</a:t>
            </a:r>
            <a:r>
              <a:rPr lang="en-US" altLang="zh-CN" dirty="0"/>
              <a:t>JIT</a:t>
            </a:r>
            <a:r>
              <a:rPr lang="zh-CN" altLang="en-US" dirty="0"/>
              <a:t>编译</a:t>
            </a:r>
            <a:endParaRPr lang="en-US" altLang="zh-CN" dirty="0"/>
          </a:p>
          <a:p>
            <a:endParaRPr lang="en-US" altLang="zh-CN" dirty="0"/>
          </a:p>
          <a:p>
            <a:r>
              <a:rPr lang="zh-CN" altLang="en-US" dirty="0"/>
              <a:t>实施了深度优化</a:t>
            </a:r>
          </a:p>
        </p:txBody>
      </p:sp>
      <p:pic>
        <p:nvPicPr>
          <p:cNvPr id="4" name="图片 3"/>
          <p:cNvPicPr>
            <a:picLocks noChangeAspect="1"/>
          </p:cNvPicPr>
          <p:nvPr/>
        </p:nvPicPr>
        <p:blipFill rotWithShape="1">
          <a:blip r:embed="rId2"/>
          <a:srcRect l="35826" t="24801" r="53937" b="52800"/>
          <a:stretch/>
        </p:blipFill>
        <p:spPr>
          <a:xfrm>
            <a:off x="1043608" y="2204864"/>
            <a:ext cx="2160240" cy="2658757"/>
          </a:xfrm>
          <a:prstGeom prst="rect">
            <a:avLst/>
          </a:prstGeom>
        </p:spPr>
      </p:pic>
    </p:spTree>
    <p:extLst>
      <p:ext uri="{BB962C8B-B14F-4D97-AF65-F5344CB8AC3E}">
        <p14:creationId xmlns:p14="http://schemas.microsoft.com/office/powerpoint/2010/main" val="2095097198"/>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a:xfrm>
            <a:off x="3851920" y="2036440"/>
            <a:ext cx="4320480" cy="3696816"/>
          </a:xfrm>
        </p:spPr>
        <p:txBody>
          <a:bodyPr/>
          <a:lstStyle/>
          <a:p>
            <a:r>
              <a:rPr lang="en-US" altLang="zh-CN" dirty="0"/>
              <a:t>Android</a:t>
            </a:r>
            <a:r>
              <a:rPr lang="zh-CN" altLang="en-US" dirty="0"/>
              <a:t>系统的</a:t>
            </a:r>
            <a:r>
              <a:rPr lang="en-US" altLang="zh-CN" dirty="0"/>
              <a:t>JVM</a:t>
            </a:r>
          </a:p>
          <a:p>
            <a:endParaRPr lang="en-US" altLang="zh-CN" dirty="0"/>
          </a:p>
          <a:p>
            <a:r>
              <a:rPr lang="zh-CN" altLang="en-US" dirty="0"/>
              <a:t>基于</a:t>
            </a:r>
            <a:r>
              <a:rPr lang="en-US" altLang="zh-CN" dirty="0"/>
              <a:t>Trace</a:t>
            </a:r>
            <a:r>
              <a:rPr lang="zh-CN" altLang="en-US" dirty="0"/>
              <a:t>的</a:t>
            </a:r>
            <a:r>
              <a:rPr lang="en-US" altLang="zh-CN" dirty="0"/>
              <a:t>JIT</a:t>
            </a:r>
            <a:r>
              <a:rPr lang="zh-CN" altLang="en-US" dirty="0"/>
              <a:t>编译</a:t>
            </a:r>
            <a:endParaRPr lang="en-US" altLang="zh-CN" dirty="0"/>
          </a:p>
          <a:p>
            <a:endParaRPr lang="en-US" altLang="zh-CN" dirty="0"/>
          </a:p>
          <a:p>
            <a:r>
              <a:rPr lang="zh-CN" altLang="en-US" dirty="0"/>
              <a:t>针对小内存的移动端实施优化</a:t>
            </a:r>
          </a:p>
        </p:txBody>
      </p:sp>
      <p:pic>
        <p:nvPicPr>
          <p:cNvPr id="4" name="图片 3"/>
          <p:cNvPicPr>
            <a:picLocks noChangeAspect="1"/>
          </p:cNvPicPr>
          <p:nvPr/>
        </p:nvPicPr>
        <p:blipFill rotWithShape="1">
          <a:blip r:embed="rId2"/>
          <a:srcRect l="35825" t="33201" r="53150" b="50000"/>
          <a:stretch/>
        </p:blipFill>
        <p:spPr>
          <a:xfrm>
            <a:off x="839585" y="2204864"/>
            <a:ext cx="2940327" cy="2520280"/>
          </a:xfrm>
          <a:prstGeom prst="rect">
            <a:avLst/>
          </a:prstGeom>
        </p:spPr>
      </p:pic>
    </p:spTree>
    <p:extLst>
      <p:ext uri="{BB962C8B-B14F-4D97-AF65-F5344CB8AC3E}">
        <p14:creationId xmlns:p14="http://schemas.microsoft.com/office/powerpoint/2010/main" val="2781626516"/>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628800"/>
            <a:ext cx="7543800" cy="678941"/>
          </a:xfrm>
        </p:spPr>
      </p:pic>
      <p:sp>
        <p:nvSpPr>
          <p:cNvPr id="5" name="内容占位符 2"/>
          <p:cNvSpPr txBox="1">
            <a:spLocks/>
          </p:cNvSpPr>
          <p:nvPr/>
        </p:nvSpPr>
        <p:spPr bwMode="auto">
          <a:xfrm>
            <a:off x="1259632" y="2852936"/>
            <a:ext cx="6912768"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63DE8"/>
              </a:buClr>
              <a:buSzPct val="125000"/>
              <a:buChar char="•"/>
              <a:defRPr sz="2600" baseline="0">
                <a:solidFill>
                  <a:schemeClr val="tx1"/>
                </a:solidFill>
                <a:latin typeface="+mn-lt"/>
                <a:ea typeface="华文仿宋" panose="02010600040101010101" pitchFamily="2" charset="-122"/>
                <a:cs typeface="+mn-cs"/>
              </a:defRPr>
            </a:lvl1pPr>
            <a:lvl2pPr marL="742950" indent="-285750" algn="l" rtl="0" eaLnBrk="0" fontAlgn="base" hangingPunct="0">
              <a:spcBef>
                <a:spcPct val="20000"/>
              </a:spcBef>
              <a:spcAft>
                <a:spcPct val="0"/>
              </a:spcAft>
              <a:buClr>
                <a:srgbClr val="063DE8"/>
              </a:buClr>
              <a:buSzPct val="70000"/>
              <a:buFont typeface="Monotype Sorts"/>
              <a:buChar char="ä"/>
              <a:defRPr sz="2400" baseline="0">
                <a:solidFill>
                  <a:schemeClr val="tx1"/>
                </a:solidFill>
                <a:latin typeface="+mn-lt"/>
                <a:ea typeface="华文仿宋" panose="02010600040101010101" pitchFamily="2" charset="-122"/>
              </a:defRPr>
            </a:lvl2pPr>
            <a:lvl3pPr marL="1143000" indent="-228600" algn="l" rtl="0" eaLnBrk="0" fontAlgn="base" hangingPunct="0">
              <a:spcBef>
                <a:spcPct val="20000"/>
              </a:spcBef>
              <a:spcAft>
                <a:spcPct val="0"/>
              </a:spcAft>
              <a:buClr>
                <a:srgbClr val="063DE8"/>
              </a:buClr>
              <a:buSzPct val="125000"/>
              <a:buFont typeface="Wingdings" panose="05000000000000000000" pitchFamily="2" charset="2"/>
              <a:buChar char="§"/>
              <a:defRPr sz="2200" baseline="0">
                <a:solidFill>
                  <a:schemeClr val="tx1"/>
                </a:solidFill>
                <a:latin typeface="+mn-lt"/>
                <a:ea typeface="华文仿宋" panose="02010600040101010101" pitchFamily="2" charset="-122"/>
              </a:defRPr>
            </a:lvl3pPr>
            <a:lvl4pPr marL="1600200" indent="-228600" algn="l" rtl="0" eaLnBrk="0" fontAlgn="base" hangingPunct="0">
              <a:spcBef>
                <a:spcPct val="20000"/>
              </a:spcBef>
              <a:spcAft>
                <a:spcPct val="0"/>
              </a:spcAft>
              <a:buClr>
                <a:srgbClr val="063DE8"/>
              </a:buClr>
              <a:buSzPct val="70000"/>
              <a:buFont typeface="Wingdings" panose="05000000000000000000" pitchFamily="2" charset="2"/>
              <a:buChar char="v"/>
              <a:defRPr sz="2000" baseline="0">
                <a:solidFill>
                  <a:schemeClr val="tx1"/>
                </a:solidFill>
                <a:latin typeface="+mn-lt"/>
                <a:ea typeface="华文仿宋" panose="02010600040101010101" pitchFamily="2" charset="-122"/>
              </a:defRPr>
            </a:lvl4pPr>
            <a:lvl5pPr marL="2057400" indent="-228600" algn="l" rtl="0" eaLnBrk="0" fontAlgn="base" hangingPunct="0">
              <a:spcBef>
                <a:spcPct val="20000"/>
              </a:spcBef>
              <a:spcAft>
                <a:spcPct val="0"/>
              </a:spcAft>
              <a:buClr>
                <a:srgbClr val="063DE8"/>
              </a:buClr>
              <a:buSzPct val="70000"/>
              <a:buFont typeface="Wingdings" panose="05000000000000000000" pitchFamily="2" charset="2"/>
              <a:buChar char="Ø"/>
              <a:defRPr baseline="0">
                <a:solidFill>
                  <a:schemeClr val="tx1"/>
                </a:solidFill>
                <a:latin typeface="+mn-lt"/>
                <a:ea typeface="华文仿宋" panose="02010600040101010101" pitchFamily="2" charset="-122"/>
              </a:defRPr>
            </a:lvl5pPr>
            <a:lvl6pPr marL="25146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6pPr>
            <a:lvl7pPr marL="29718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7pPr>
            <a:lvl8pPr marL="34290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8pPr>
            <a:lvl9pPr marL="38862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9pPr>
          </a:lstStyle>
          <a:p>
            <a:r>
              <a:rPr lang="en-US" altLang="zh-CN" kern="0" dirty="0"/>
              <a:t>IBM</a:t>
            </a:r>
            <a:r>
              <a:rPr lang="zh-CN" altLang="en-US" kern="0" dirty="0"/>
              <a:t>开发的研究型</a:t>
            </a:r>
            <a:r>
              <a:rPr lang="en-US" altLang="zh-CN" kern="0" dirty="0"/>
              <a:t>JVM</a:t>
            </a:r>
          </a:p>
          <a:p>
            <a:endParaRPr lang="en-US" altLang="zh-CN" kern="0" dirty="0"/>
          </a:p>
          <a:p>
            <a:r>
              <a:rPr lang="zh-CN" altLang="en-US" kern="0" dirty="0"/>
              <a:t>便于开发人员编写新的</a:t>
            </a:r>
            <a:r>
              <a:rPr lang="en-US" altLang="zh-CN" kern="0" dirty="0"/>
              <a:t>GC</a:t>
            </a:r>
            <a:r>
              <a:rPr lang="zh-CN" altLang="en-US" kern="0" dirty="0"/>
              <a:t>插件</a:t>
            </a:r>
            <a:endParaRPr lang="en-US" altLang="zh-CN" kern="0" dirty="0"/>
          </a:p>
          <a:p>
            <a:endParaRPr lang="en-US" altLang="zh-CN" kern="0" dirty="0"/>
          </a:p>
          <a:p>
            <a:r>
              <a:rPr lang="zh-CN" altLang="en-US" kern="0" dirty="0"/>
              <a:t>用</a:t>
            </a:r>
            <a:r>
              <a:rPr lang="en-US" altLang="zh-CN" kern="0" dirty="0"/>
              <a:t>Java</a:t>
            </a:r>
            <a:r>
              <a:rPr lang="zh-CN" altLang="en-US" kern="0" dirty="0"/>
              <a:t>语言实现</a:t>
            </a:r>
          </a:p>
        </p:txBody>
      </p:sp>
    </p:spTree>
    <p:extLst>
      <p:ext uri="{BB962C8B-B14F-4D97-AF65-F5344CB8AC3E}">
        <p14:creationId xmlns:p14="http://schemas.microsoft.com/office/powerpoint/2010/main" val="145438869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迭代编译</a:t>
            </a:r>
          </a:p>
        </p:txBody>
      </p:sp>
    </p:spTree>
    <p:extLst>
      <p:ext uri="{BB962C8B-B14F-4D97-AF65-F5344CB8AC3E}">
        <p14:creationId xmlns:p14="http://schemas.microsoft.com/office/powerpoint/2010/main" val="306033053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a:xfrm>
            <a:off x="914400" y="1676400"/>
            <a:ext cx="7834064" cy="4495800"/>
          </a:xfrm>
        </p:spPr>
        <p:txBody>
          <a:bodyPr/>
          <a:lstStyle/>
          <a:p>
            <a:r>
              <a:rPr lang="zh-CN" altLang="en-US" dirty="0"/>
              <a:t>编译器中有诸多的优化变换</a:t>
            </a:r>
            <a:endParaRPr lang="en-US" altLang="zh-CN" dirty="0"/>
          </a:p>
          <a:p>
            <a:r>
              <a:rPr lang="zh-CN" altLang="en-US" dirty="0"/>
              <a:t>编译器通过程序分析</a:t>
            </a:r>
            <a:r>
              <a:rPr lang="en-US" altLang="zh-CN" dirty="0"/>
              <a:t>+</a:t>
            </a:r>
            <a:r>
              <a:rPr lang="zh-CN" altLang="en-US" dirty="0"/>
              <a:t>代价模型来决定是否实施某个变换，以及某个变换的激进程度</a:t>
            </a:r>
            <a:endParaRPr lang="en-US" altLang="zh-CN" dirty="0"/>
          </a:p>
          <a:p>
            <a:pPr lvl="1"/>
            <a:r>
              <a:rPr lang="zh-CN" altLang="en-US" dirty="0"/>
              <a:t>依赖关系的变化、寄存器压力、</a:t>
            </a:r>
            <a:r>
              <a:rPr lang="en-US" altLang="zh-CN" dirty="0"/>
              <a:t>ILP</a:t>
            </a:r>
            <a:r>
              <a:rPr lang="zh-CN" altLang="en-US" dirty="0"/>
              <a:t>、指令数</a:t>
            </a:r>
            <a:endParaRPr lang="en-US" altLang="zh-CN" dirty="0"/>
          </a:p>
          <a:p>
            <a:pPr lvl="1"/>
            <a:r>
              <a:rPr lang="zh-CN" altLang="en-US" dirty="0"/>
              <a:t>优化变换间的组合会带来空间爆炸的问题，模型的构建变得很难</a:t>
            </a:r>
            <a:endParaRPr lang="en-US" altLang="zh-CN" dirty="0"/>
          </a:p>
          <a:p>
            <a:pPr lvl="1"/>
            <a:r>
              <a:rPr lang="zh-CN" altLang="en-US" dirty="0"/>
              <a:t>编译器通常采用启发式算法，按照预先设定的顺序调用优化变换，集成在</a:t>
            </a:r>
            <a:r>
              <a:rPr lang="en-US" altLang="zh-CN" dirty="0"/>
              <a:t>driver</a:t>
            </a:r>
            <a:r>
              <a:rPr lang="zh-CN" altLang="en-US" dirty="0"/>
              <a:t>中</a:t>
            </a:r>
            <a:endParaRPr lang="en-US" altLang="zh-CN" dirty="0"/>
          </a:p>
          <a:p>
            <a:pPr lvl="1"/>
            <a:r>
              <a:rPr lang="zh-CN" altLang="en-US" dirty="0"/>
              <a:t>如何确定优化的顺序是编译中的</a:t>
            </a:r>
            <a:r>
              <a:rPr lang="en-US" altLang="zh-CN" dirty="0"/>
              <a:t>phase ordering</a:t>
            </a:r>
            <a:r>
              <a:rPr lang="zh-CN" altLang="en-US" dirty="0"/>
              <a:t>问题</a:t>
            </a:r>
          </a:p>
        </p:txBody>
      </p:sp>
    </p:spTree>
    <p:extLst>
      <p:ext uri="{BB962C8B-B14F-4D97-AF65-F5344CB8AC3E}">
        <p14:creationId xmlns:p14="http://schemas.microsoft.com/office/powerpoint/2010/main" val="43476381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a:xfrm>
            <a:off x="914400" y="1676400"/>
            <a:ext cx="7834064" cy="4495800"/>
          </a:xfrm>
        </p:spPr>
        <p:txBody>
          <a:bodyPr/>
          <a:lstStyle/>
          <a:p>
            <a:r>
              <a:rPr lang="zh-CN" altLang="en-US" dirty="0"/>
              <a:t>一个变换可以由参数控制生成多种目标代码</a:t>
            </a:r>
            <a:endParaRPr lang="en-US" altLang="zh-CN" dirty="0"/>
          </a:p>
          <a:p>
            <a:pPr lvl="1"/>
            <a:r>
              <a:rPr lang="en-US" altLang="zh-CN" dirty="0"/>
              <a:t>Loop unroll: unroll</a:t>
            </a:r>
            <a:r>
              <a:rPr lang="zh-CN" altLang="en-US" dirty="0"/>
              <a:t>次数</a:t>
            </a:r>
            <a:endParaRPr lang="en-US" altLang="zh-CN" dirty="0"/>
          </a:p>
          <a:p>
            <a:pPr lvl="1"/>
            <a:r>
              <a:rPr lang="en-US" altLang="zh-CN" dirty="0"/>
              <a:t>Loop tiling</a:t>
            </a:r>
            <a:r>
              <a:rPr lang="zh-CN" altLang="en-US" dirty="0"/>
              <a:t>：</a:t>
            </a:r>
            <a:r>
              <a:rPr lang="en-US" altLang="zh-CN" dirty="0"/>
              <a:t>tile</a:t>
            </a:r>
            <a:r>
              <a:rPr lang="zh-CN" altLang="en-US" dirty="0"/>
              <a:t>大小</a:t>
            </a:r>
            <a:endParaRPr lang="en-US" altLang="zh-CN" dirty="0"/>
          </a:p>
          <a:p>
            <a:pPr lvl="1"/>
            <a:r>
              <a:rPr lang="en-US" altLang="zh-CN" dirty="0"/>
              <a:t>Loop interchange</a:t>
            </a:r>
            <a:r>
              <a:rPr lang="zh-CN" altLang="en-US" dirty="0"/>
              <a:t>：交换顺序</a:t>
            </a:r>
            <a:endParaRPr lang="en-US" altLang="zh-CN" dirty="0"/>
          </a:p>
          <a:p>
            <a:pPr lvl="1"/>
            <a:r>
              <a:rPr lang="en-US" altLang="zh-CN" dirty="0"/>
              <a:t>Register allocation: spill</a:t>
            </a:r>
            <a:r>
              <a:rPr lang="zh-CN" altLang="en-US" dirty="0"/>
              <a:t>的原则</a:t>
            </a:r>
            <a:endParaRPr lang="en-US" altLang="zh-CN" dirty="0"/>
          </a:p>
          <a:p>
            <a:pPr lvl="1"/>
            <a:r>
              <a:rPr lang="en-US" altLang="zh-CN" dirty="0"/>
              <a:t>Software</a:t>
            </a:r>
            <a:r>
              <a:rPr lang="zh-CN" altLang="en-US" dirty="0"/>
              <a:t> </a:t>
            </a:r>
            <a:r>
              <a:rPr lang="en-US" altLang="zh-CN" dirty="0"/>
              <a:t>pipelining: </a:t>
            </a:r>
            <a:r>
              <a:rPr lang="zh-CN" altLang="en-US" dirty="0"/>
              <a:t>开</a:t>
            </a:r>
            <a:r>
              <a:rPr lang="en-US" altLang="zh-CN" dirty="0"/>
              <a:t>/</a:t>
            </a:r>
            <a:r>
              <a:rPr lang="zh-CN" altLang="en-US" dirty="0"/>
              <a:t>关</a:t>
            </a:r>
            <a:endParaRPr lang="en-US" altLang="zh-CN" dirty="0"/>
          </a:p>
          <a:p>
            <a:r>
              <a:rPr lang="zh-CN" altLang="en-US" dirty="0"/>
              <a:t>优化变换间的组合可以构建成一个编译优化空间，每个参数不同的取值组合对应为空间中的一个点</a:t>
            </a:r>
          </a:p>
        </p:txBody>
      </p:sp>
    </p:spTree>
    <p:extLst>
      <p:ext uri="{BB962C8B-B14F-4D97-AF65-F5344CB8AC3E}">
        <p14:creationId xmlns:p14="http://schemas.microsoft.com/office/powerpoint/2010/main" val="167043350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b="18413"/>
          <a:stretch>
            <a:fillRect/>
          </a:stretch>
        </p:blipFill>
        <p:spPr bwMode="auto">
          <a:xfrm>
            <a:off x="1043608" y="1196753"/>
            <a:ext cx="705678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87150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迭代编译</a:t>
            </a:r>
          </a:p>
        </p:txBody>
      </p:sp>
      <p:sp>
        <p:nvSpPr>
          <p:cNvPr id="3" name="内容占位符 2"/>
          <p:cNvSpPr>
            <a:spLocks noGrp="1"/>
          </p:cNvSpPr>
          <p:nvPr>
            <p:ph idx="1"/>
          </p:nvPr>
        </p:nvSpPr>
        <p:spPr/>
        <p:txBody>
          <a:bodyPr/>
          <a:lstStyle/>
          <a:p>
            <a:r>
              <a:rPr lang="zh-CN" altLang="en-US" dirty="0"/>
              <a:t>对编译优化空间进行搜索，寻找到最优解</a:t>
            </a:r>
            <a:endParaRPr lang="en-US" altLang="zh-CN" dirty="0"/>
          </a:p>
          <a:p>
            <a:r>
              <a:rPr lang="zh-CN" altLang="en-US" dirty="0"/>
              <a:t>问题：搜索空间太大，时间过长</a:t>
            </a:r>
            <a:endParaRPr lang="en-US" altLang="zh-CN" dirty="0"/>
          </a:p>
          <a:p>
            <a:endParaRPr lang="en-US" altLang="zh-CN" dirty="0"/>
          </a:p>
          <a:p>
            <a:r>
              <a:rPr lang="zh-CN" altLang="en-US" dirty="0"/>
              <a:t>改进：</a:t>
            </a:r>
            <a:endParaRPr lang="en-US" altLang="zh-CN" dirty="0"/>
          </a:p>
          <a:p>
            <a:pPr lvl="1"/>
            <a:r>
              <a:rPr lang="zh-CN" altLang="en-US" dirty="0"/>
              <a:t>引入各种机器学习算法，对空间进行裁剪</a:t>
            </a:r>
            <a:endParaRPr lang="en-US" altLang="zh-CN" dirty="0"/>
          </a:p>
          <a:p>
            <a:pPr lvl="1"/>
            <a:r>
              <a:rPr lang="zh-CN" altLang="en-US" dirty="0"/>
              <a:t>结合代价模型来对空间进行裁剪</a:t>
            </a:r>
          </a:p>
        </p:txBody>
      </p:sp>
    </p:spTree>
    <p:extLst>
      <p:ext uri="{BB962C8B-B14F-4D97-AF65-F5344CB8AC3E}">
        <p14:creationId xmlns:p14="http://schemas.microsoft.com/office/powerpoint/2010/main" val="111901776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29AAD755-0E21-45EC-9E6E-D338ED5B301A}"/>
              </a:ext>
            </a:extLst>
          </p:cNvPr>
          <p:cNvSpPr>
            <a:spLocks noGrp="1" noChangeArrowheads="1"/>
          </p:cNvSpPr>
          <p:nvPr>
            <p:ph type="title"/>
          </p:nvPr>
        </p:nvSpPr>
        <p:spPr>
          <a:xfrm>
            <a:off x="971550" y="404813"/>
            <a:ext cx="7543800" cy="914400"/>
          </a:xfrm>
        </p:spPr>
        <p:txBody>
          <a:bodyPr/>
          <a:lstStyle/>
          <a:p>
            <a:endParaRPr lang="zh-CN" altLang="en-US"/>
          </a:p>
        </p:txBody>
      </p:sp>
      <p:pic>
        <p:nvPicPr>
          <p:cNvPr id="47107" name="图片 3">
            <a:extLst>
              <a:ext uri="{FF2B5EF4-FFF2-40B4-BE49-F238E27FC236}">
                <a16:creationId xmlns:a16="http://schemas.microsoft.com/office/drawing/2014/main" id="{1F1581B6-4403-4104-82CD-99571B39C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13" t="15981" r="16927" b="28581"/>
          <a:stretch>
            <a:fillRect/>
          </a:stretch>
        </p:blipFill>
        <p:spPr bwMode="auto">
          <a:xfrm>
            <a:off x="468313" y="549275"/>
            <a:ext cx="8135937"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2711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程序插桩</a:t>
            </a:r>
          </a:p>
        </p:txBody>
      </p:sp>
      <p:sp>
        <p:nvSpPr>
          <p:cNvPr id="3" name="内容占位符 2"/>
          <p:cNvSpPr>
            <a:spLocks noGrp="1"/>
          </p:cNvSpPr>
          <p:nvPr>
            <p:ph idx="1"/>
          </p:nvPr>
        </p:nvSpPr>
        <p:spPr/>
        <p:txBody>
          <a:bodyPr/>
          <a:lstStyle/>
          <a:p>
            <a:r>
              <a:rPr lang="en-US" altLang="zh-CN" dirty="0"/>
              <a:t>Profiling</a:t>
            </a:r>
          </a:p>
          <a:p>
            <a:pPr lvl="1"/>
            <a:r>
              <a:rPr lang="zh-CN" altLang="en-US" dirty="0"/>
              <a:t>基本块</a:t>
            </a:r>
            <a:r>
              <a:rPr lang="en-US" altLang="zh-CN" dirty="0"/>
              <a:t>/</a:t>
            </a:r>
            <a:r>
              <a:rPr lang="zh-CN" altLang="en-US" dirty="0"/>
              <a:t>指令</a:t>
            </a:r>
            <a:r>
              <a:rPr lang="en-US" altLang="zh-CN" dirty="0"/>
              <a:t>/</a:t>
            </a:r>
            <a:r>
              <a:rPr lang="zh-CN" altLang="en-US" dirty="0"/>
              <a:t>函数的执行次数</a:t>
            </a:r>
            <a:endParaRPr lang="en-US" altLang="zh-CN" dirty="0"/>
          </a:p>
          <a:p>
            <a:pPr lvl="1"/>
            <a:r>
              <a:rPr lang="zh-CN" altLang="en-US" dirty="0"/>
              <a:t>变量的值</a:t>
            </a:r>
            <a:endParaRPr lang="en-US" altLang="zh-CN" dirty="0"/>
          </a:p>
          <a:p>
            <a:r>
              <a:rPr lang="zh-CN" altLang="en-US" dirty="0"/>
              <a:t>微体系结构研究</a:t>
            </a:r>
            <a:endParaRPr lang="en-US" altLang="zh-CN" dirty="0"/>
          </a:p>
          <a:p>
            <a:pPr lvl="1"/>
            <a:r>
              <a:rPr lang="en-US" altLang="zh-CN" dirty="0"/>
              <a:t>Branch</a:t>
            </a:r>
            <a:r>
              <a:rPr lang="zh-CN" altLang="en-US" dirty="0"/>
              <a:t>的跳转结果</a:t>
            </a:r>
            <a:endParaRPr lang="en-US" altLang="zh-CN" dirty="0"/>
          </a:p>
          <a:p>
            <a:pPr lvl="1"/>
            <a:r>
              <a:rPr lang="zh-CN" altLang="en-US" dirty="0"/>
              <a:t>内存地址访问情况</a:t>
            </a:r>
            <a:endParaRPr lang="en-US" altLang="zh-CN" dirty="0"/>
          </a:p>
          <a:p>
            <a:pPr lvl="1"/>
            <a:r>
              <a:rPr lang="en-US" altLang="zh-CN" dirty="0"/>
              <a:t>Cache</a:t>
            </a:r>
            <a:r>
              <a:rPr lang="zh-CN" altLang="en-US" dirty="0"/>
              <a:t>模拟器</a:t>
            </a:r>
            <a:endParaRPr lang="en-US" altLang="zh-CN" dirty="0"/>
          </a:p>
          <a:p>
            <a:r>
              <a:rPr lang="en-US" altLang="zh-CN" dirty="0"/>
              <a:t>Bug</a:t>
            </a:r>
            <a:r>
              <a:rPr lang="zh-CN" altLang="en-US" dirty="0"/>
              <a:t>检测</a:t>
            </a:r>
            <a:endParaRPr lang="en-US" altLang="zh-CN" dirty="0"/>
          </a:p>
          <a:p>
            <a:pPr lvl="1"/>
            <a:r>
              <a:rPr lang="zh-CN" altLang="en-US" dirty="0"/>
              <a:t>内存泄漏</a:t>
            </a:r>
            <a:endParaRPr lang="en-US" altLang="zh-CN" dirty="0"/>
          </a:p>
          <a:p>
            <a:pPr lvl="1"/>
            <a:r>
              <a:rPr lang="zh-CN" altLang="en-US" dirty="0"/>
              <a:t>未初始化的数据</a:t>
            </a:r>
          </a:p>
        </p:txBody>
      </p:sp>
    </p:spTree>
    <p:extLst>
      <p:ext uri="{BB962C8B-B14F-4D97-AF65-F5344CB8AC3E}">
        <p14:creationId xmlns:p14="http://schemas.microsoft.com/office/powerpoint/2010/main" val="12513129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5CBD12-1D0A-42F9-A3F1-0FF71FAF5AE9}"/>
              </a:ext>
            </a:extLst>
          </p:cNvPr>
          <p:cNvSpPr/>
          <p:nvPr/>
        </p:nvSpPr>
        <p:spPr>
          <a:xfrm>
            <a:off x="500034" y="1142984"/>
            <a:ext cx="5143536" cy="193348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11500" b="1" dirty="0">
                <a:ln w="11430"/>
                <a:gradFill>
                  <a:gsLst>
                    <a:gs pos="0">
                      <a:srgbClr val="FF3399"/>
                    </a:gs>
                    <a:gs pos="25000">
                      <a:srgbClr val="FF6633"/>
                    </a:gs>
                    <a:gs pos="50000">
                      <a:srgbClr val="FFFF00"/>
                    </a:gs>
                    <a:gs pos="75000">
                      <a:srgbClr val="01A78F"/>
                    </a:gs>
                    <a:gs pos="100000">
                      <a:srgbClr val="3366FF"/>
                    </a:gs>
                  </a:gsLst>
                  <a:lin ang="5400000" scaled="0"/>
                </a:gradFill>
                <a:effectLst>
                  <a:outerShdw blurRad="50800" dist="39000" dir="5460000" algn="tl">
                    <a:srgbClr val="000000">
                      <a:alpha val="38000"/>
                    </a:srgbClr>
                  </a:outerShdw>
                </a:effectLst>
              </a:rPr>
              <a:t>谢 谢！</a:t>
            </a:r>
          </a:p>
        </p:txBody>
      </p:sp>
      <p:pic>
        <p:nvPicPr>
          <p:cNvPr id="63491" name="内容占位符 3" descr="question_mark.jpg">
            <a:extLst>
              <a:ext uri="{FF2B5EF4-FFF2-40B4-BE49-F238E27FC236}">
                <a16:creationId xmlns:a16="http://schemas.microsoft.com/office/drawing/2014/main" id="{5A1BE029-0799-43F1-8349-2E8AA3483C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86313" y="1857375"/>
            <a:ext cx="3054350" cy="4071938"/>
          </a:xfrm>
        </p:spPr>
      </p:pic>
    </p:spTree>
    <p:extLst>
      <p:ext uri="{BB962C8B-B14F-4D97-AF65-F5344CB8AC3E}">
        <p14:creationId xmlns:p14="http://schemas.microsoft.com/office/powerpoint/2010/main" val="186175117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LTO-LGEN</a:t>
            </a:r>
            <a:endParaRPr lang="zh-CN" altLang="en-US" dirty="0"/>
          </a:p>
        </p:txBody>
      </p:sp>
      <p:sp>
        <p:nvSpPr>
          <p:cNvPr id="3" name="内容占位符 2"/>
          <p:cNvSpPr>
            <a:spLocks noGrp="1"/>
          </p:cNvSpPr>
          <p:nvPr>
            <p:ph idx="1"/>
          </p:nvPr>
        </p:nvSpPr>
        <p:spPr>
          <a:xfrm>
            <a:off x="539552" y="1676400"/>
            <a:ext cx="8280920" cy="4495800"/>
          </a:xfrm>
        </p:spPr>
        <p:txBody>
          <a:bodyPr/>
          <a:lstStyle/>
          <a:p>
            <a:r>
              <a:rPr lang="zh-CN" altLang="en-US" dirty="0"/>
              <a:t>每个文件被编译为以</a:t>
            </a:r>
            <a:r>
              <a:rPr lang="en-US" altLang="zh-CN" dirty="0"/>
              <a:t>SSA</a:t>
            </a:r>
            <a:r>
              <a:rPr lang="zh-CN" altLang="en-US" dirty="0"/>
              <a:t>形式表示的</a:t>
            </a:r>
            <a:r>
              <a:rPr lang="en-US" altLang="zh-CN" dirty="0"/>
              <a:t>GIMPLE IL</a:t>
            </a:r>
            <a:r>
              <a:rPr lang="zh-CN" altLang="en-US" dirty="0"/>
              <a:t>，以及</a:t>
            </a:r>
            <a:r>
              <a:rPr lang="en-US" altLang="zh-CN" dirty="0"/>
              <a:t>WPA</a:t>
            </a:r>
            <a:r>
              <a:rPr lang="zh-CN" altLang="en-US" dirty="0"/>
              <a:t>所需要的总结信息</a:t>
            </a:r>
            <a:endParaRPr lang="en-US" altLang="zh-CN" dirty="0"/>
          </a:p>
          <a:p>
            <a:pPr lvl="1"/>
            <a:r>
              <a:rPr lang="zh-CN" altLang="en-US" dirty="0"/>
              <a:t>链接时优化所面对的输入可能来源于不同的语言，因此中间表示需要与语言无关</a:t>
            </a:r>
            <a:endParaRPr lang="en-US" altLang="zh-CN" dirty="0"/>
          </a:p>
          <a:p>
            <a:pPr lvl="1"/>
            <a:r>
              <a:rPr lang="zh-CN" altLang="en-US" dirty="0"/>
              <a:t>局部调用图</a:t>
            </a:r>
            <a:endParaRPr lang="en-US" altLang="zh-CN" dirty="0"/>
          </a:p>
          <a:p>
            <a:pPr lvl="1"/>
            <a:r>
              <a:rPr lang="zh-CN" altLang="en-US" dirty="0"/>
              <a:t>符号表、类型表</a:t>
            </a:r>
          </a:p>
        </p:txBody>
      </p:sp>
    </p:spTree>
    <p:extLst>
      <p:ext uri="{BB962C8B-B14F-4D97-AF65-F5344CB8AC3E}">
        <p14:creationId xmlns:p14="http://schemas.microsoft.com/office/powerpoint/2010/main" val="113526892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LTO-WPA</a:t>
            </a:r>
            <a:endParaRPr lang="zh-CN" altLang="en-US" dirty="0"/>
          </a:p>
        </p:txBody>
      </p:sp>
      <p:sp>
        <p:nvSpPr>
          <p:cNvPr id="3" name="内容占位符 2"/>
          <p:cNvSpPr>
            <a:spLocks noGrp="1"/>
          </p:cNvSpPr>
          <p:nvPr>
            <p:ph idx="1"/>
          </p:nvPr>
        </p:nvSpPr>
        <p:spPr/>
        <p:txBody>
          <a:bodyPr/>
          <a:lstStyle/>
          <a:p>
            <a:r>
              <a:rPr lang="zh-CN" altLang="en-US" dirty="0"/>
              <a:t>收集每个文件的局部调用图，构建全局调用图并实施全程序分析</a:t>
            </a:r>
            <a:endParaRPr lang="en-US" altLang="zh-CN" dirty="0"/>
          </a:p>
          <a:p>
            <a:pPr lvl="1"/>
            <a:r>
              <a:rPr lang="zh-CN" altLang="en-US" dirty="0"/>
              <a:t>只是生成优化计划，并不实施变换</a:t>
            </a:r>
            <a:endParaRPr lang="en-US" altLang="zh-CN" dirty="0"/>
          </a:p>
          <a:p>
            <a:pPr lvl="1"/>
            <a:r>
              <a:rPr lang="zh-CN" altLang="en-US" dirty="0"/>
              <a:t>对全局调用图进行划分</a:t>
            </a:r>
            <a:endParaRPr lang="en-US" altLang="zh-CN" dirty="0"/>
          </a:p>
          <a:p>
            <a:pPr lvl="1"/>
            <a:r>
              <a:rPr lang="zh-CN" altLang="en-US" dirty="0"/>
              <a:t>生成新的目标文件</a:t>
            </a:r>
            <a:r>
              <a:rPr lang="en-US" altLang="zh-CN" dirty="0"/>
              <a:t>wpo2</a:t>
            </a:r>
            <a:r>
              <a:rPr lang="zh-CN" altLang="en-US" dirty="0"/>
              <a:t>，其中包含其优化计划以及</a:t>
            </a:r>
            <a:r>
              <a:rPr lang="en-US" altLang="zh-CN" dirty="0"/>
              <a:t>WPA</a:t>
            </a:r>
            <a:r>
              <a:rPr lang="zh-CN" altLang="en-US" dirty="0"/>
              <a:t>的分析结果</a:t>
            </a:r>
            <a:endParaRPr lang="en-US" altLang="zh-CN" dirty="0"/>
          </a:p>
          <a:p>
            <a:pPr lvl="1"/>
            <a:r>
              <a:rPr lang="en-US" altLang="zh-CN" dirty="0"/>
              <a:t>wpo1</a:t>
            </a:r>
            <a:r>
              <a:rPr lang="zh-CN" altLang="en-US" dirty="0"/>
              <a:t>和</a:t>
            </a:r>
            <a:r>
              <a:rPr lang="en-US" altLang="zh-CN" dirty="0"/>
              <a:t>wpo2</a:t>
            </a:r>
            <a:r>
              <a:rPr lang="zh-CN" altLang="en-US" dirty="0"/>
              <a:t>之间并不一定是</a:t>
            </a:r>
            <a:r>
              <a:rPr lang="en-US" altLang="zh-CN" dirty="0"/>
              <a:t>1-1</a:t>
            </a:r>
            <a:r>
              <a:rPr lang="zh-CN" altLang="en-US" dirty="0"/>
              <a:t>映射</a:t>
            </a:r>
          </a:p>
        </p:txBody>
      </p:sp>
    </p:spTree>
    <p:extLst>
      <p:ext uri="{BB962C8B-B14F-4D97-AF65-F5344CB8AC3E}">
        <p14:creationId xmlns:p14="http://schemas.microsoft.com/office/powerpoint/2010/main" val="288157136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LTO-LTRANS</a:t>
            </a:r>
            <a:endParaRPr lang="zh-CN" altLang="en-US" dirty="0"/>
          </a:p>
        </p:txBody>
      </p:sp>
      <p:sp>
        <p:nvSpPr>
          <p:cNvPr id="3" name="内容占位符 2"/>
          <p:cNvSpPr>
            <a:spLocks noGrp="1"/>
          </p:cNvSpPr>
          <p:nvPr>
            <p:ph idx="1"/>
          </p:nvPr>
        </p:nvSpPr>
        <p:spPr/>
        <p:txBody>
          <a:bodyPr/>
          <a:lstStyle/>
          <a:p>
            <a:r>
              <a:rPr lang="zh-CN" altLang="en-US" dirty="0"/>
              <a:t>按照</a:t>
            </a:r>
            <a:r>
              <a:rPr lang="en-US" altLang="zh-CN" dirty="0"/>
              <a:t>WPA</a:t>
            </a:r>
            <a:r>
              <a:rPr lang="zh-CN" altLang="en-US" dirty="0"/>
              <a:t>阶段生成的优化计划实施优化，生成传统的</a:t>
            </a:r>
            <a:r>
              <a:rPr lang="en-US" altLang="zh-CN" dirty="0"/>
              <a:t>.o</a:t>
            </a:r>
            <a:r>
              <a:rPr lang="zh-CN" altLang="en-US" dirty="0"/>
              <a:t>文件</a:t>
            </a:r>
          </a:p>
        </p:txBody>
      </p:sp>
    </p:spTree>
    <p:extLst>
      <p:ext uri="{BB962C8B-B14F-4D97-AF65-F5344CB8AC3E}">
        <p14:creationId xmlns:p14="http://schemas.microsoft.com/office/powerpoint/2010/main" val="34412047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3">
            <a:extLst>
              <a:ext uri="{FF2B5EF4-FFF2-40B4-BE49-F238E27FC236}">
                <a16:creationId xmlns:a16="http://schemas.microsoft.com/office/drawing/2014/main" id="{9F4350FA-FE1D-4A33-8339-B077F03D1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13" t="12199" r="16138" b="32359"/>
          <a:stretch>
            <a:fillRect/>
          </a:stretch>
        </p:blipFill>
        <p:spPr bwMode="auto">
          <a:xfrm>
            <a:off x="179388" y="260350"/>
            <a:ext cx="89027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7170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静态编译</a:t>
            </a:r>
          </a:p>
        </p:txBody>
      </p:sp>
    </p:spTree>
    <p:extLst>
      <p:ext uri="{BB962C8B-B14F-4D97-AF65-F5344CB8AC3E}">
        <p14:creationId xmlns:p14="http://schemas.microsoft.com/office/powerpoint/2010/main" val="1008945892"/>
      </p:ext>
    </p:extLst>
  </p:cSld>
  <p:clrMapOvr>
    <a:masterClrMapping/>
  </p:clrMapOvr>
  <p:transition spd="slow"/>
</p:sld>
</file>

<file path=ppt/theme/theme1.xml><?xml version="1.0" encoding="utf-8"?>
<a:theme xmlns:a="http://schemas.openxmlformats.org/drawingml/2006/main" name="ibm0325">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ibm0325">
      <a:majorFont>
        <a:latin typeface="Book Antiqu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bm0325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032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bm0325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0325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0325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0325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bm0325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E:\weldon\src\ipd_seminar\ibm0325.ppt</Template>
  <TotalTime>79758</TotalTime>
  <Words>4316</Words>
  <Application>Microsoft Office PowerPoint</Application>
  <PresentationFormat>全屏显示(4:3)</PresentationFormat>
  <Paragraphs>931</Paragraphs>
  <Slides>74</Slides>
  <Notes>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91" baseType="lpstr">
      <vt:lpstr>Arial Unicode MS</vt:lpstr>
      <vt:lpstr>Monotype Sorts</vt:lpstr>
      <vt:lpstr>Segoe Semibold</vt:lpstr>
      <vt:lpstr>仿宋</vt:lpstr>
      <vt:lpstr>微软雅黑</vt:lpstr>
      <vt:lpstr>Arial</vt:lpstr>
      <vt:lpstr>Book Antiqua</vt:lpstr>
      <vt:lpstr>Calibri</vt:lpstr>
      <vt:lpstr>Calibri Light</vt:lpstr>
      <vt:lpstr>Courier New</vt:lpstr>
      <vt:lpstr>Tahoma</vt:lpstr>
      <vt:lpstr>Times</vt:lpstr>
      <vt:lpstr>Times New Roman</vt:lpstr>
      <vt:lpstr>Wingdings</vt:lpstr>
      <vt:lpstr>ibm0325</vt:lpstr>
      <vt:lpstr>VISIO</vt:lpstr>
      <vt:lpstr>Chart</vt:lpstr>
      <vt:lpstr>PowerPoint 演示文稿</vt:lpstr>
      <vt:lpstr>示例</vt:lpstr>
      <vt:lpstr>Executable vs. Linkable</vt:lpstr>
      <vt:lpstr>PowerPoint 演示文稿</vt:lpstr>
      <vt:lpstr>链接过程</vt:lpstr>
      <vt:lpstr>动态重定位过程</vt:lpstr>
      <vt:lpstr>PowerPoint 演示文稿</vt:lpstr>
      <vt:lpstr>PowerPoint 演示文稿</vt:lpstr>
      <vt:lpstr>静态编译</vt:lpstr>
      <vt:lpstr>编译器 vs. 解释器</vt:lpstr>
      <vt:lpstr>PowerPoint 演示文稿</vt:lpstr>
      <vt:lpstr>编译器中的基本概念</vt:lpstr>
      <vt:lpstr>常规编译优化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Profile制导的编译优化(PGO)</vt:lpstr>
      <vt:lpstr>PGO示例</vt:lpstr>
      <vt:lpstr>控制流图的例子</vt:lpstr>
      <vt:lpstr>控制流Profile</vt:lpstr>
      <vt:lpstr>控制流profile</vt:lpstr>
      <vt:lpstr>控制流profile相关优化</vt:lpstr>
      <vt:lpstr>值profile</vt:lpstr>
      <vt:lpstr>值Profile</vt:lpstr>
      <vt:lpstr>地址Profile</vt:lpstr>
      <vt:lpstr>地址profile</vt:lpstr>
      <vt:lpstr>PGO的机会</vt:lpstr>
      <vt:lpstr>PGO过程</vt:lpstr>
      <vt:lpstr>代码插桩</vt:lpstr>
      <vt:lpstr>GCC中的PGO</vt:lpstr>
      <vt:lpstr>GCC中的Profiling工具</vt:lpstr>
      <vt:lpstr>GCC中的Profiling工具</vt:lpstr>
      <vt:lpstr>GCC中的Profiling工具</vt:lpstr>
      <vt:lpstr>GCC中的Profiling工具</vt:lpstr>
      <vt:lpstr>链接时优化（LTO）</vt:lpstr>
      <vt:lpstr>LTO</vt:lpstr>
      <vt:lpstr>LTO的机会在哪里？</vt:lpstr>
      <vt:lpstr>LTO的机会在哪里？</vt:lpstr>
      <vt:lpstr>LTO的机会</vt:lpstr>
      <vt:lpstr>GCC中LTO的扩展</vt:lpstr>
      <vt:lpstr>GCC的LTO</vt:lpstr>
      <vt:lpstr>LTO的例子</vt:lpstr>
      <vt:lpstr>PowerPoint 演示文稿</vt:lpstr>
      <vt:lpstr>动态编译/JIT</vt:lpstr>
      <vt:lpstr>JIT (Just-in-Time Compilation)</vt:lpstr>
      <vt:lpstr>JIT</vt:lpstr>
      <vt:lpstr>JIT</vt:lpstr>
      <vt:lpstr>JIT</vt:lpstr>
      <vt:lpstr>JIT的对象</vt:lpstr>
      <vt:lpstr>JIT的对象</vt:lpstr>
      <vt:lpstr>JIT的对象</vt:lpstr>
      <vt:lpstr>JIT的对象</vt:lpstr>
      <vt:lpstr>JIT优化</vt:lpstr>
      <vt:lpstr>如何发掘热代码 – method profiling</vt:lpstr>
      <vt:lpstr>如何发掘热代码 – method profiling</vt:lpstr>
      <vt:lpstr>JIT优化</vt:lpstr>
      <vt:lpstr>JIT优化</vt:lpstr>
      <vt:lpstr>JIT优化</vt:lpstr>
      <vt:lpstr>迭代编译</vt:lpstr>
      <vt:lpstr>编译优化空间</vt:lpstr>
      <vt:lpstr>编译优化空间</vt:lpstr>
      <vt:lpstr>编译优化空间</vt:lpstr>
      <vt:lpstr>迭代编译</vt:lpstr>
      <vt:lpstr>程序插桩</vt:lpstr>
      <vt:lpstr>PowerPoint 演示文稿</vt:lpstr>
      <vt:lpstr>GCC的LTO-LGEN</vt:lpstr>
      <vt:lpstr>GCC的LTO-WPA</vt:lpstr>
      <vt:lpstr>GCC的LTO-LTRANS</vt:lpstr>
    </vt:vector>
  </TitlesOfParts>
  <Company>Micron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cuihm</cp:lastModifiedBy>
  <cp:revision>1370</cp:revision>
  <cp:lastPrinted>2000-08-04T00:01:40Z</cp:lastPrinted>
  <dcterms:created xsi:type="dcterms:W3CDTF">1999-10-09T18:48:57Z</dcterms:created>
  <dcterms:modified xsi:type="dcterms:W3CDTF">2019-03-08T01:28:05Z</dcterms:modified>
</cp:coreProperties>
</file>